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8.jpg" ContentType="image/jpeg"/>
  <Override PartName="/ppt/media/image12.jpg" ContentType="image/jpeg"/>
  <Override PartName="/ppt/notesSlides/notesSlide1.xml" ContentType="application/vnd.openxmlformats-officedocument.presentationml.notesSlide+xml"/>
  <Override PartName="/ppt/media/image46.jpg" ContentType="image/jpeg"/>
  <Override PartName="/ppt/notesSlides/notesSlide2.xml" ContentType="application/vnd.openxmlformats-officedocument.presentationml.notesSlide+xml"/>
  <Override PartName="/ppt/media/image50.jpg" ContentType="image/jpeg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100"/>
  </p:notesMasterIdLst>
  <p:handoutMasterIdLst>
    <p:handoutMasterId r:id="rId101"/>
  </p:handoutMasterIdLst>
  <p:sldIdLst>
    <p:sldId id="323" r:id="rId3"/>
    <p:sldId id="281" r:id="rId4"/>
    <p:sldId id="273" r:id="rId5"/>
    <p:sldId id="333" r:id="rId6"/>
    <p:sldId id="314" r:id="rId7"/>
    <p:sldId id="381" r:id="rId8"/>
    <p:sldId id="271" r:id="rId9"/>
    <p:sldId id="315" r:id="rId10"/>
    <p:sldId id="256" r:id="rId11"/>
    <p:sldId id="375" r:id="rId12"/>
    <p:sldId id="355" r:id="rId13"/>
    <p:sldId id="391" r:id="rId14"/>
    <p:sldId id="322" r:id="rId15"/>
    <p:sldId id="354" r:id="rId16"/>
    <p:sldId id="422" r:id="rId17"/>
    <p:sldId id="368" r:id="rId18"/>
    <p:sldId id="372" r:id="rId19"/>
    <p:sldId id="384" r:id="rId20"/>
    <p:sldId id="385" r:id="rId21"/>
    <p:sldId id="407" r:id="rId22"/>
    <p:sldId id="371" r:id="rId23"/>
    <p:sldId id="415" r:id="rId24"/>
    <p:sldId id="397" r:id="rId25"/>
    <p:sldId id="416" r:id="rId26"/>
    <p:sldId id="417" r:id="rId27"/>
    <p:sldId id="418" r:id="rId28"/>
    <p:sldId id="419" r:id="rId29"/>
    <p:sldId id="420" r:id="rId30"/>
    <p:sldId id="421" r:id="rId31"/>
    <p:sldId id="423" r:id="rId32"/>
    <p:sldId id="424" r:id="rId33"/>
    <p:sldId id="425" r:id="rId34"/>
    <p:sldId id="426" r:id="rId35"/>
    <p:sldId id="427" r:id="rId36"/>
    <p:sldId id="428" r:id="rId37"/>
    <p:sldId id="382" r:id="rId38"/>
    <p:sldId id="408" r:id="rId39"/>
    <p:sldId id="409" r:id="rId40"/>
    <p:sldId id="392" r:id="rId41"/>
    <p:sldId id="394" r:id="rId42"/>
    <p:sldId id="395" r:id="rId43"/>
    <p:sldId id="410" r:id="rId44"/>
    <p:sldId id="393" r:id="rId45"/>
    <p:sldId id="396" r:id="rId46"/>
    <p:sldId id="431" r:id="rId47"/>
    <p:sldId id="432" r:id="rId48"/>
    <p:sldId id="433" r:id="rId49"/>
    <p:sldId id="434" r:id="rId50"/>
    <p:sldId id="435" r:id="rId51"/>
    <p:sldId id="383" r:id="rId52"/>
    <p:sldId id="429" r:id="rId53"/>
    <p:sldId id="358" r:id="rId54"/>
    <p:sldId id="359" r:id="rId55"/>
    <p:sldId id="374" r:id="rId56"/>
    <p:sldId id="401" r:id="rId57"/>
    <p:sldId id="360" r:id="rId58"/>
    <p:sldId id="414" r:id="rId59"/>
    <p:sldId id="369" r:id="rId60"/>
    <p:sldId id="370" r:id="rId61"/>
    <p:sldId id="362" r:id="rId62"/>
    <p:sldId id="413" r:id="rId63"/>
    <p:sldId id="363" r:id="rId64"/>
    <p:sldId id="378" r:id="rId65"/>
    <p:sldId id="377" r:id="rId66"/>
    <p:sldId id="379" r:id="rId67"/>
    <p:sldId id="380" r:id="rId68"/>
    <p:sldId id="364" r:id="rId69"/>
    <p:sldId id="376" r:id="rId70"/>
    <p:sldId id="365" r:id="rId71"/>
    <p:sldId id="411" r:id="rId72"/>
    <p:sldId id="412" r:id="rId73"/>
    <p:sldId id="430" r:id="rId74"/>
    <p:sldId id="367" r:id="rId75"/>
    <p:sldId id="400" r:id="rId76"/>
    <p:sldId id="389" r:id="rId77"/>
    <p:sldId id="390" r:id="rId78"/>
    <p:sldId id="402" r:id="rId79"/>
    <p:sldId id="398" r:id="rId80"/>
    <p:sldId id="403" r:id="rId81"/>
    <p:sldId id="399" r:id="rId82"/>
    <p:sldId id="259" r:id="rId83"/>
    <p:sldId id="260" r:id="rId84"/>
    <p:sldId id="261" r:id="rId85"/>
    <p:sldId id="262" r:id="rId86"/>
    <p:sldId id="263" r:id="rId87"/>
    <p:sldId id="264" r:id="rId88"/>
    <p:sldId id="265" r:id="rId89"/>
    <p:sldId id="266" r:id="rId90"/>
    <p:sldId id="404" r:id="rId91"/>
    <p:sldId id="405" r:id="rId92"/>
    <p:sldId id="406" r:id="rId93"/>
    <p:sldId id="267" r:id="rId94"/>
    <p:sldId id="268" r:id="rId95"/>
    <p:sldId id="269" r:id="rId96"/>
    <p:sldId id="301" r:id="rId97"/>
    <p:sldId id="302" r:id="rId98"/>
    <p:sldId id="308" r:id="rId9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398F4-D7D3-6E41-BB91-E0C3C93F7096}" v="3" dt="2022-03-15T00:56:21.986"/>
    <p1510:client id="{57E5237D-5EE2-4DCB-9C65-E8BD0CCAC683}" v="8" dt="2022-03-15T06:21:44.4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8" autoAdjust="0"/>
    <p:restoredTop sz="94694"/>
  </p:normalViewPr>
  <p:slideViewPr>
    <p:cSldViewPr>
      <p:cViewPr varScale="1">
        <p:scale>
          <a:sx n="108" d="100"/>
          <a:sy n="108" d="100"/>
        </p:scale>
        <p:origin x="1722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5/10/relationships/revisionInfo" Target="revisionInfo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ung Lê" userId="ac97b84b5d418084" providerId="LiveId" clId="{42E398F4-D7D3-6E41-BB91-E0C3C93F7096}"/>
    <pc:docChg chg="modSld">
      <pc:chgData name="Trung Lê" userId="ac97b84b5d418084" providerId="LiveId" clId="{42E398F4-D7D3-6E41-BB91-E0C3C93F7096}" dt="2022-03-15T01:08:15.377" v="13" actId="20577"/>
      <pc:docMkLst>
        <pc:docMk/>
      </pc:docMkLst>
      <pc:sldChg chg="modSp mod">
        <pc:chgData name="Trung Lê" userId="ac97b84b5d418084" providerId="LiveId" clId="{42E398F4-D7D3-6E41-BB91-E0C3C93F7096}" dt="2022-03-15T01:08:15.377" v="13" actId="20577"/>
        <pc:sldMkLst>
          <pc:docMk/>
          <pc:sldMk cId="2909887662" sldId="367"/>
        </pc:sldMkLst>
        <pc:graphicFrameChg chg="modGraphic">
          <ac:chgData name="Trung Lê" userId="ac97b84b5d418084" providerId="LiveId" clId="{42E398F4-D7D3-6E41-BB91-E0C3C93F7096}" dt="2022-03-15T01:08:15.377" v="13" actId="20577"/>
          <ac:graphicFrameMkLst>
            <pc:docMk/>
            <pc:sldMk cId="2909887662" sldId="367"/>
            <ac:graphicFrameMk id="5" creationId="{E9B581D4-0F0D-43FD-BE24-EFD661231009}"/>
          </ac:graphicFrameMkLst>
        </pc:graphicFrameChg>
      </pc:sldChg>
      <pc:sldChg chg="modAnim">
        <pc:chgData name="Trung Lê" userId="ac97b84b5d418084" providerId="LiveId" clId="{42E398F4-D7D3-6E41-BB91-E0C3C93F7096}" dt="2022-03-15T00:56:21.986" v="2"/>
        <pc:sldMkLst>
          <pc:docMk/>
          <pc:sldMk cId="968355428" sldId="371"/>
        </pc:sldMkLst>
      </pc:sldChg>
    </pc:docChg>
  </pc:docChgLst>
  <pc:docChgLst>
    <pc:chgData name="Trung Lê" userId="ac97b84b5d418084" providerId="LiveId" clId="{57E5237D-5EE2-4DCB-9C65-E8BD0CCAC683}"/>
    <pc:docChg chg="modSld">
      <pc:chgData name="Trung Lê" userId="ac97b84b5d418084" providerId="LiveId" clId="{57E5237D-5EE2-4DCB-9C65-E8BD0CCAC683}" dt="2022-03-15T06:21:44.425" v="7" actId="20577"/>
      <pc:docMkLst>
        <pc:docMk/>
      </pc:docMkLst>
      <pc:sldChg chg="modSp">
        <pc:chgData name="Trung Lê" userId="ac97b84b5d418084" providerId="LiveId" clId="{57E5237D-5EE2-4DCB-9C65-E8BD0CCAC683}" dt="2022-03-15T06:21:44.425" v="7" actId="20577"/>
        <pc:sldMkLst>
          <pc:docMk/>
          <pc:sldMk cId="683846655" sldId="383"/>
        </pc:sldMkLst>
        <pc:spChg chg="mod">
          <ac:chgData name="Trung Lê" userId="ac97b84b5d418084" providerId="LiveId" clId="{57E5237D-5EE2-4DCB-9C65-E8BD0CCAC683}" dt="2022-03-15T06:21:44.425" v="7" actId="20577"/>
          <ac:spMkLst>
            <pc:docMk/>
            <pc:sldMk cId="683846655" sldId="383"/>
            <ac:spMk id="3" creationId="{57A2654E-5BA5-4265-ACBB-60044C29255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F0196140-B42B-46D3-820D-234E6A99B6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Slide 1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3F15FD1-9E87-45D3-9057-065F605E08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25971-8754-462F-830E-2AB4E7356050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4351A0D-A6D9-4F1E-924A-CCE66D4093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C25C63C-90C7-4468-86AC-45E8C2B921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41151-D7E9-4556-A0BC-57B522528B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5234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18:50:16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1463 24575,'112'-1'0,"125"3"0,-187 4 0,94 25 0,-95-18 0,91 11 0,-97-18 0,71 18 0,-19-2 0,566 54 0,-352-37 0,-47-2 0,3-8 0,-233-22 0,0 1 0,31 12 0,-30-9 0,53 12 0,130 5 0,-201-26 0,0 2 0,-1-1 0,28 12 0,-28-9 0,0-1 0,0-1 0,0 0 0,21 2 0,145 9 0,-81-5 0,196-8 0,-142-5 0,-98 1 0,83-15 0,-103 12 0,8-5 0,1-1 0,-1-2 0,-1-3 0,0 0 0,-2-3 0,0-2 0,47-31 0,-74 43 0,-1-1 0,0 0 0,11-13 0,16-14 0,-32 30 0,0 0 0,0 0 0,0 0 0,-1-1 0,0-1 0,0 1 0,-1-1 0,5-10 0,26-80 0,-10 26 0,-18 46 0,-2 1 0,0-2 0,-2 1 0,-1 0 0,-1-1 0,-1 1 0,-5-44 0,3 0 0,0 62 0,1 1 0,-1 0 0,-1-1 0,1 1 0,-2 0 0,1 0 0,-1 0 0,0 0 0,-5-9 0,-44-59 0,37 56 0,1 0 0,-11-21 0,-38-43 0,49 64 0,-1 1 0,0 0 0,-2 0 0,-35-30 0,34 35 0,-1 1 0,-1 0 0,-21-9 0,-3-3 0,24 15 0,-1 1 0,0 0 0,-24-6 0,-18-7 0,32 12 0,-1 1 0,0 2 0,-41-5 0,41 9 0,-50 1 0,59 3 0,0-1 0,1-1 0,-1-1 0,1-1 0,-24-6 0,7-1 0,-1 1 0,-1 2 0,1 1 0,-1 3 0,-55 1 0,69 0 0,0-1 0,1-1 0,-1-2 0,1-1 0,0-1 0,-29-12 0,-56-16 0,15 13 0,-186-19 0,255 38 0,0-1 0,1-1 0,-46-17 0,49 15 0,-1 0 0,0 2 0,0 0 0,-1 2 0,-28-2 0,-4 5 0,-12 0 0,-78-10 0,48 3 0,73 7 0,0 0 0,0-2 0,0-1 0,-32-9 0,14 1 0,-68-10 0,-20-5 0,93 19 0,1 1 0,-1 2 0,-1 2 0,-38 3 0,27-1 0,-80-10 0,50 2 0,0 4 0,-118 7 0,60 0 0,103-2 0,26-2 0,-1 2 0,1-1 0,-1 2 0,0-1 0,1 1 0,-1 1 0,1 0 0,0 1 0,-1 0 0,1 0 0,-10 5 0,4 0 0,0-1 0,0-1 0,-1 0 0,-16 3 0,12-4 0,1 1 0,-24 11 0,32-11 0,0 0 0,0 0 0,1 2 0,0-1 0,0 1 0,1 1 0,0 0 0,0 1 0,-8 11 0,-20 19 0,28-31 0,1 1 0,1-1 0,-1 1 0,2 1 0,-1-1 0,-9 20 0,12-19 0,-1-1 0,0 0 0,-1 0 0,-16 17 0,17-20 0,0 0 0,0 0 0,0 0 0,1 1 0,0 0 0,0 0 0,1 1 0,0-1 0,-2 10 0,-7 29 0,-22 51 0,24-70 0,0 0 0,2 0 0,1 0 0,1 1 0,2 1 0,-3 36 0,7-15 0,-1-25 0,2 1 0,0 0 0,2-1 0,5 31 0,-4-50 0,0 0 0,0-1 0,0 1 0,0-1 0,1 0 0,0 0 0,1 0 0,-1 0 0,1-1 0,7 6 0,-6-5 0,0 1 0,0-1 0,-1 1 0,0 0 0,0 0 0,6 13 0,-8-15 0,0 1 0,1-1 0,-1-1 0,1 1 0,0 0 0,0-1 0,0 0 0,1 0 0,6 5 0,50 32 0,-47-33 0,25 16 0,0-2 0,52 21 0,-85-40-114,0 0 1,0 0-1,-1 1 0,1-1 0,-1 1 1,1 0-1,-1 1 0,-1-1 0,1 1 1,-1 0-1,6 8 0,0-1-6712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18:50:29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24575,'53'-20'0,"-7"14"0,0 2 0,0 3 0,81 6 0,-47 8 0,-56-8 0,49 3 0,351-7 0,-200-2 0,-201 2 0,0 2 0,1 1 0,-2 0 0,1 2 0,36 14 0,-37-11 0,1-2 0,0-1 0,1 0 0,-1-2 0,30 2 0,587-5 0,-280-3 0,-336 0 0,0 0 0,32-8 0,-32 5 0,0 2 0,30-2 0,194 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18:50:44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24575,'41'0'0,"-10"2"0,0-2 0,0-1 0,0-1 0,0-2 0,0-1 0,-1-2 0,32-10 0,-38 10 0,1 2 0,-1 0 0,1 2 0,0 1 0,0 1 0,1 1 0,33 4 0,19-1 0,58-5 0,135 5 0,-182 9 0,-58-7 0,55 4 0,56-12 0,110 5 0,-221 3 0,0 1 0,0 1 0,31 12 0,-28-8 0,68 12 0,85-3 0,-143-15 0,0-1 0,90-4 0,-100-3 0,0 2 0,0 2 0,1 1 0,-1 1 0,0 2 0,42 12 0,-31-2 0,91 17 0,-84-27 0,101-3 0,-99-3 0,98 9 0,-50 2 0,141-5 0,-200-5 0,-25 1 0,0 1 0,0 1 0,18 4 0,-16-2 0,-1-2 0,27 2 0,653-3 0,-340-4 0,-331 2 0,1 1 0,-1 1 0,46 10 0,-30-5 0,-1-2 0,1-2 0,-1-2 0,49-5 0,10 1 0,-19 2 0,107-17 0,-100 10 0,-51 5 0,41-7 0,76-16 0,-151 25 0,180-34 0,-104 17-1365,-62 15-5461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Slide 1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8D51-5871-4404-B745-5FE1DFE3744D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97824-6E5E-4BDD-9616-498312B95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29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97824-6E5E-4BDD-9616-498312B952E9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95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97824-6E5E-4BDD-9616-498312B952E9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195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360629"/>
            <a:ext cx="254444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775F5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6E872-995B-4138-84E6-3186E417D784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E651327-9094-40B7-9621-2C36F5FF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09E1332-1F07-4574-92A2-25C6A8F05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4D5D66A-79AF-4A30-9C94-B0041A4AE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0772F23-EFFC-43E4-8F1F-B64E3A12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886-147D-4327-AAB5-1C16577DFCAC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F00B4AF6-2146-4CD6-A661-BA3D78B1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28ED10D-195E-4B4C-B0A3-E48F99EC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8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63F9D5-687C-4673-9277-8E1AB3AA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86F3892-A119-46F2-8A4A-D86485030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A0EBDE0-A8CE-46D7-9946-051113661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FAF4110C-BB6C-4E86-BA98-B3DACB9D4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8D754015-402E-42FE-9A72-1AF0BA841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256400DD-E460-41AA-9ED7-C54812BF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5E9F7-64E4-4871-BACF-9A70206A60A1}" type="datetime1">
              <a:rPr lang="en-US" smtClean="0"/>
              <a:t>11/8/2022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1BBB1081-B38F-44B5-B3B0-45341B75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EC737FCA-45AB-499E-9EBC-58D900DE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63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12D5B10-42A4-4F20-A677-823DF72D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B5C9BF10-F054-41E0-8D68-D8B6E787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E9F8-4957-4642-95D8-F092313AE361}" type="datetime1">
              <a:rPr lang="en-US" smtClean="0"/>
              <a:t>11/8/2022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9A015E97-A7F8-43B5-B29E-91373BC1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DC44C42-948D-4CED-AEBB-BA988CD5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1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5465BD2-537B-4837-8D3E-94D60385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60B29-EAEC-4367-88DE-EA1ABDF22BFA}" type="datetime1">
              <a:rPr lang="en-US" smtClean="0"/>
              <a:t>11/8/2022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2EC1E57-8E44-4180-B752-8A1C3CEC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8C9D1CE-3D3E-4AEE-9079-893DD680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28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01DFF2-0F05-4B33-A415-61D20AD0B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E995603-B207-4D1F-8D92-810266C21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582C63F-4C15-4353-9248-60C8A5CB2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28FA324-A9C9-44D3-963A-43363C2E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C9E6-EA5A-4F14-B451-4D3C2F148F55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FF7314B1-342F-4B2C-BFF3-EB98B67B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B0658CF-172F-4F99-94B9-AC054E01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65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F145AB2-0677-466B-B84B-73F3D70E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E0645154-2E97-4A0F-A2B9-0005BFD13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E5CC7F9-7424-45EE-AEF7-9F69A7E87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7849376-83B3-4467-87B8-419A45D7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BA8E-9B0E-4175-97FF-772D2472F908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BD969F-AE15-40A6-A233-B6702F8B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C823FB1-BBE7-44F8-A9A8-390261BA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9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AC73DB4-4B5F-4216-82B7-E21FAB71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256719B6-5649-49C3-843C-85DD73C89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51EA8B6-20BF-426B-AF7F-CBE4688B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1AC6-31DC-45DA-B76E-CD4CC74A9AA7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60B5038-F0C8-4DEA-8129-F4504599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50A13D5-B580-4E7B-ADA6-2C72EFC1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72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B7742E8-72D0-4740-A471-22C86628C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B0B43FC-9AC2-43F1-96A9-ECD44B0A5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F4613A6-9E5F-41D1-9D00-3BFDAD77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5D389-B642-4777-B8D8-8A49EBCBB33D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CD50A5C-0177-4E56-93C7-79ACDE98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D938846-CCC8-437A-9854-920D4EE6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0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775F5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49F5D-A1AA-48B5-B783-8002411667CE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775F5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C64E8-5CAE-48BF-B09D-8976C3C5FB7D}" type="datetime1">
              <a:rPr lang="en-US" smtClean="0"/>
              <a:t>11/8/2022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775F5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B34E-BF9C-49B5-A4CE-52EE7EEA70A1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A71FF-3B87-4210-9273-65D3B5D1791E}" type="datetime1">
              <a:rPr lang="en-US" smtClean="0"/>
              <a:t>11/8/2022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88B8E9-5013-4F65-AFBE-E0E3EA907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124968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2D9B8EE-96A5-4B48-A5D8-D10A5CCDD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vi-VN"/>
              <a:t>Bấm để chỉnh sửa kiểu tiêu đề phụ của Bản cái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5CD2EB7-C3BC-4151-9749-1C0B7F04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77940"/>
            <a:ext cx="2103120" cy="276999"/>
          </a:xfrm>
        </p:spPr>
        <p:txBody>
          <a:bodyPr/>
          <a:lstStyle/>
          <a:p>
            <a:fld id="{9E0371F3-2BAC-47DC-AD3B-D8C04372274A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12A492B-5ECA-495D-9686-B308475A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6377940"/>
            <a:ext cx="29260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390C3E9-C19A-4104-BB27-54AC38F5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680" y="6377940"/>
            <a:ext cx="2103120" cy="276999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7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88B8E9-5013-4F65-AFBE-E0E3EA907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2D9B8EE-96A5-4B48-A5D8-D10A5CCDD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vi-VN"/>
              <a:t>Bấm để chỉnh sửa kiểu tiêu đề phụ của Bản cái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5CD2EB7-C3BC-4151-9749-1C0B7F04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DDA-53E2-435F-A20B-0A06CE325CE1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12A492B-5ECA-495D-9686-B308475A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390C3E9-C19A-4104-BB27-54AC38F5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9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43121B4-1155-421E-8F63-A0B85775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153CD31-0892-47B3-B59C-5A2F4726C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8F7629D-65C8-456B-9A5A-9480B66F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5F95A-3F67-4185-A6C4-1F3F015BDC85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553F513-DE07-4973-B4F4-3B800FE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207048E-6A48-4896-86C0-9D84DD11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6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C02CF4D-17E5-4BAB-991A-E4EDA702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D7029C0-F573-4EB5-A241-206F753F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44D3D91-A988-4003-BEEA-B5FB2964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4B14-7C98-4BA2-848C-2B3C2BC2C755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1EF7470-A066-4388-B8A8-A41760BE1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8053DD1-F821-4EF8-99F2-548045DF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41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279525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90550" y="1279525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-64515"/>
            <a:ext cx="8072119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775F5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39" y="1385062"/>
            <a:ext cx="8138159" cy="2284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8A4C3-F3B7-42C6-B0F4-A6192609A64A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36480D37-6F69-4365-8353-481F9405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F9BE5DB-35A4-4401-A2E1-CC493063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C0ED64D-375B-4578-84A9-B2B5DC16E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2DE56-F540-4A6D-8DFB-ADEAD4565230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FE9A804-DCDA-4882-8D8D-660C68DAA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7E8FCB3-4298-4233-8A10-DFE5E0D02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customXml" Target="../ink/ink2.xml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1.png"/><Relationship Id="rId7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1.png"/><Relationship Id="rId7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DE9C92-63EA-4971-A4CD-B789D706F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369" y="457200"/>
            <a:ext cx="7007861" cy="697230"/>
          </a:xfrm>
        </p:spPr>
        <p:txBody>
          <a:bodyPr/>
          <a:lstStyle/>
          <a:p>
            <a:pPr algn="ctr"/>
            <a:r>
              <a:rPr lang="en-US"/>
              <a:t>BASIC WRITING</a:t>
            </a:r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55FA727-62BD-4AD3-BCBD-459C56BF0B8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38199" y="1905000"/>
            <a:ext cx="7696200" cy="369332"/>
          </a:xfrm>
        </p:spPr>
        <p:txBody>
          <a:bodyPr/>
          <a:lstStyle/>
          <a:p>
            <a:pPr algn="ctr"/>
            <a:r>
              <a:rPr lang="en-US"/>
              <a:t>Instructor: Lê Tấn Trung</a:t>
            </a:r>
            <a:endParaRPr lang="en-GB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364C35-A2E4-4364-A7C8-6C07416F6B79}"/>
              </a:ext>
            </a:extLst>
          </p:cNvPr>
          <p:cNvSpPr txBox="1"/>
          <p:nvPr/>
        </p:nvSpPr>
        <p:spPr>
          <a:xfrm>
            <a:off x="3581400" y="2613392"/>
            <a:ext cx="510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“Either write something worth reading or do something worth writing."</a:t>
            </a:r>
          </a:p>
          <a:p>
            <a:pPr algn="ctr"/>
            <a:endParaRPr 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– Benjamin Franklin - 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FC5717BE-4A15-452F-B489-0B48F61D91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</a:t>
            </a:fld>
            <a:endParaRPr lang="en-GB"/>
          </a:p>
        </p:txBody>
      </p:sp>
      <p:pic>
        <p:nvPicPr>
          <p:cNvPr id="2050" name="Picture 2" descr="170 Ami bụng bự ý tưởng | mèo ú pusheen, mèo ú, mèo">
            <a:extLst>
              <a:ext uri="{FF2B5EF4-FFF2-40B4-BE49-F238E27FC236}">
                <a16:creationId xmlns:a16="http://schemas.microsoft.com/office/drawing/2014/main" id="{E6BE2D1C-5C09-44DE-BB24-4DCC7B88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57450"/>
            <a:ext cx="2247900" cy="19431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82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8A3697F-22CC-4F4E-8C3C-3462736A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D357A108-E258-4763-A309-FB17AB01F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932536"/>
            <a:ext cx="5410200" cy="5905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2853443-7503-4992-A16B-E3C3FC95E1C9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7848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rgbClr val="775F5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kern="0" spc="-5"/>
              <a:t>Previously – economy of language</a:t>
            </a:r>
          </a:p>
        </p:txBody>
      </p:sp>
    </p:spTree>
    <p:extLst>
      <p:ext uri="{BB962C8B-B14F-4D97-AF65-F5344CB8AC3E}">
        <p14:creationId xmlns:p14="http://schemas.microsoft.com/office/powerpoint/2010/main" val="381002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05" y="1688129"/>
            <a:ext cx="6148553" cy="4063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0409" y="1688131"/>
            <a:ext cx="267240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Meaning : </a:t>
            </a:r>
            <a:r>
              <a:rPr lang="en-US" sz="1350" err="1">
                <a:solidFill>
                  <a:prstClr val="black"/>
                </a:solidFill>
                <a:latin typeface="Calibri" panose="020F0502020204030204"/>
              </a:rPr>
              <a:t>nghĩa</a:t>
            </a:r>
            <a:endParaRPr lang="en-US" sz="135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AutoNum type="arabicPeriod"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Spelling: </a:t>
            </a:r>
            <a:r>
              <a:rPr lang="en-US" sz="1350" err="1">
                <a:solidFill>
                  <a:prstClr val="black"/>
                </a:solidFill>
                <a:latin typeface="Calibri" panose="020F0502020204030204"/>
              </a:rPr>
              <a:t>đánh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350" err="1">
                <a:solidFill>
                  <a:prstClr val="black"/>
                </a:solidFill>
                <a:latin typeface="Calibri" panose="020F0502020204030204"/>
              </a:rPr>
              <a:t>vần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 ( </a:t>
            </a:r>
            <a:r>
              <a:rPr lang="en-US" sz="1350" err="1">
                <a:solidFill>
                  <a:prstClr val="black"/>
                </a:solidFill>
                <a:latin typeface="Calibri" panose="020F0502020204030204"/>
              </a:rPr>
              <a:t>mặt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350" err="1">
                <a:solidFill>
                  <a:prstClr val="black"/>
                </a:solidFill>
                <a:latin typeface="Calibri" panose="020F0502020204030204"/>
              </a:rPr>
              <a:t>chữ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 )</a:t>
            </a:r>
          </a:p>
          <a:p>
            <a:pPr marL="257175" indent="-257175" defTabSz="685800">
              <a:buFontTx/>
              <a:buAutoNum type="arabicPeriod"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Pronunciation : </a:t>
            </a:r>
            <a:r>
              <a:rPr lang="en-US" sz="1350" err="1">
                <a:solidFill>
                  <a:prstClr val="black"/>
                </a:solidFill>
                <a:latin typeface="Calibri" panose="020F0502020204030204"/>
              </a:rPr>
              <a:t>phát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350" err="1">
                <a:solidFill>
                  <a:prstClr val="black"/>
                </a:solidFill>
                <a:latin typeface="Calibri" panose="020F0502020204030204"/>
              </a:rPr>
              <a:t>âm</a:t>
            </a:r>
            <a:endParaRPr lang="en-US" sz="135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AutoNum type="arabicPeriod"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Grammar (</a:t>
            </a:r>
            <a:r>
              <a:rPr lang="en-US" sz="1350" err="1">
                <a:solidFill>
                  <a:prstClr val="black"/>
                </a:solidFill>
                <a:latin typeface="Calibri" panose="020F0502020204030204"/>
              </a:rPr>
              <a:t>adj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, n , v ) </a:t>
            </a:r>
          </a:p>
          <a:p>
            <a:pPr marL="257175" indent="-257175" defTabSz="685800">
              <a:buFontTx/>
              <a:buAutoNum type="arabicPeriod"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Collocations ( words that often go with them ) </a:t>
            </a:r>
          </a:p>
          <a:p>
            <a:pPr marL="257175" indent="-257175" defTabSz="685800">
              <a:buFontTx/>
              <a:buAutoNum type="arabicPeriod"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Register ( </a:t>
            </a:r>
            <a:r>
              <a:rPr lang="en-US" sz="1350" err="1">
                <a:solidFill>
                  <a:prstClr val="black"/>
                </a:solidFill>
                <a:latin typeface="Calibri" panose="020F0502020204030204"/>
              </a:rPr>
              <a:t>ngữ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350" err="1">
                <a:solidFill>
                  <a:prstClr val="black"/>
                </a:solidFill>
                <a:latin typeface="Calibri" panose="020F0502020204030204"/>
              </a:rPr>
              <a:t>vựng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 ) : is it formal or informal or neutral ? </a:t>
            </a:r>
          </a:p>
          <a:p>
            <a:pPr marL="257175" indent="-257175" defTabSz="685800">
              <a:buFontTx/>
              <a:buAutoNum type="arabicPeriod"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Association : What words are related to this word?</a:t>
            </a:r>
          </a:p>
          <a:p>
            <a:pPr marL="257175" indent="-257175" defTabSz="685800">
              <a:buFontTx/>
              <a:buAutoNum type="arabicPeriod"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Frequency : how often is the word used ?  </a:t>
            </a:r>
          </a:p>
          <a:p>
            <a:pPr marL="257175" indent="-257175" defTabSz="685800">
              <a:buFontTx/>
              <a:buAutoNum type="arabicPeriod"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9D44E8F-7EA4-4EC3-9273-54E73F37D772}"/>
              </a:ext>
            </a:extLst>
          </p:cNvPr>
          <p:cNvSpPr txBox="1">
            <a:spLocks/>
          </p:cNvSpPr>
          <p:nvPr/>
        </p:nvSpPr>
        <p:spPr>
          <a:xfrm>
            <a:off x="381000" y="347684"/>
            <a:ext cx="84582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000" b="0" i="0">
                <a:solidFill>
                  <a:srgbClr val="775F5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0" cap="none" spc="-10" normalizeH="0" baseline="0" noProof="0">
                <a:ln>
                  <a:noFill/>
                </a:ln>
                <a:solidFill>
                  <a:srgbClr val="775F54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Previously – vocabulary recalling</a:t>
            </a:r>
            <a:endParaRPr kumimoji="0" lang="en-GB" sz="4400" b="0" i="0" u="none" strike="noStrike" kern="0" cap="none" spc="0" normalizeH="0" baseline="0" noProof="0">
              <a:ln>
                <a:noFill/>
              </a:ln>
              <a:solidFill>
                <a:srgbClr val="775F54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BE897923-A12B-49F7-AA52-122AE52E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4C68FC-8BB7-44FF-8589-342088770C3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61618B9-C81D-4CEC-AC45-83256518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63" y="380998"/>
            <a:ext cx="8379459" cy="685801"/>
          </a:xfrm>
        </p:spPr>
        <p:txBody>
          <a:bodyPr/>
          <a:lstStyle/>
          <a:p>
            <a:pPr algn="ctr"/>
            <a:r>
              <a:rPr kumimoji="0" lang="en-GB" sz="4000" b="0" i="0" u="none" strike="noStrike" kern="0" cap="none" spc="-10" normalizeH="0" baseline="0" noProof="0">
                <a:ln>
                  <a:noFill/>
                </a:ln>
                <a:solidFill>
                  <a:srgbClr val="775F54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VOCABULARY</a:t>
            </a:r>
            <a:r>
              <a:rPr kumimoji="0" lang="en-GB" sz="4000" b="0" i="0" u="none" strike="noStrike" kern="0" cap="none" spc="-140" normalizeH="0" baseline="0" noProof="0">
                <a:ln>
                  <a:noFill/>
                </a:ln>
                <a:solidFill>
                  <a:srgbClr val="775F54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4000" b="0" i="0" u="none" strike="noStrike" kern="0" cap="none" spc="0" normalizeH="0" baseline="0" noProof="0">
                <a:ln>
                  <a:noFill/>
                </a:ln>
                <a:solidFill>
                  <a:srgbClr val="775F54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RECALL</a:t>
            </a:r>
            <a:br>
              <a:rPr kumimoji="0" lang="en-GB" sz="4000" b="0" i="0" u="none" strike="noStrike" kern="0" cap="none" spc="0" normalizeH="0" baseline="0" noProof="0">
                <a:ln>
                  <a:noFill/>
                </a:ln>
                <a:solidFill>
                  <a:srgbClr val="775F54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FE8EF05-448E-4716-B0FB-E292AA73E5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2" descr="https://upload.wikimedia.org/wikipedia/commons/thumb/4/4e/ForgettingCurve.svg/1024px-ForgettingCurve.svg.png">
            <a:extLst>
              <a:ext uri="{FF2B5EF4-FFF2-40B4-BE49-F238E27FC236}">
                <a16:creationId xmlns:a16="http://schemas.microsoft.com/office/drawing/2014/main" id="{E7C98614-7DC0-4BC8-B0C5-848FC240E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5900" y="1580768"/>
            <a:ext cx="6172200" cy="527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807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CEF5E54-17D8-4702-A9D3-2E07BA5D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381000"/>
            <a:ext cx="9448800" cy="538609"/>
          </a:xfrm>
        </p:spPr>
        <p:txBody>
          <a:bodyPr/>
          <a:lstStyle/>
          <a:p>
            <a:pPr algn="ctr"/>
            <a:r>
              <a:rPr lang="en-US" sz="3500"/>
              <a:t>Use apps ( such as Quizlet) for vocab recalling</a:t>
            </a:r>
            <a:endParaRPr lang="en-GB" sz="350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CC5935C-7DAD-40E1-9A04-056012323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6" y="1101505"/>
            <a:ext cx="8716224" cy="56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6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F63639-9283-4DC5-A688-1B0CAF44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381000"/>
            <a:ext cx="8072119" cy="615553"/>
          </a:xfrm>
        </p:spPr>
        <p:txBody>
          <a:bodyPr/>
          <a:lstStyle/>
          <a:p>
            <a:pPr algn="ctr"/>
            <a:r>
              <a:rPr lang="en-US"/>
              <a:t>Session 2 – The sentence </a:t>
            </a:r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CF9832C-2821-47F7-B879-9097FDAD48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350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3C7F-82BA-A045-9DED-8A6668DC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977"/>
            <a:ext cx="8072119" cy="615553"/>
          </a:xfrm>
        </p:spPr>
        <p:txBody>
          <a:bodyPr/>
          <a:lstStyle/>
          <a:p>
            <a:pPr algn="ctr"/>
            <a:r>
              <a:rPr lang="en-US">
                <a:solidFill>
                  <a:srgbClr val="FF0000"/>
                </a:solidFill>
              </a:rPr>
              <a:t>Chapter 1: The sentence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54F33-62D9-AD78-7024-C11BE7F114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9E3BF-5DFA-4BB6-5900-437A90CAB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84" y="1905000"/>
            <a:ext cx="8428571" cy="2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03869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695DE33-6061-4AE7-9B18-3788BE8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599"/>
            <a:ext cx="8303259" cy="615553"/>
          </a:xfrm>
        </p:spPr>
        <p:txBody>
          <a:bodyPr/>
          <a:lstStyle/>
          <a:p>
            <a:pPr algn="ctr"/>
            <a:r>
              <a:rPr lang="en-US"/>
              <a:t>Finite verbs VS non-finite verbs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759230D-F7C6-469F-BE6D-023A23A79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1550432"/>
            <a:ext cx="8915399" cy="369332"/>
          </a:xfrm>
        </p:spPr>
        <p:txBody>
          <a:bodyPr/>
          <a:lstStyle/>
          <a:p>
            <a:r>
              <a:rPr lang="en-US" i="1"/>
              <a:t>Sample clip from an Indian instructor</a:t>
            </a:r>
            <a:endParaRPr lang="en-GB" i="1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4C52549-D977-49E1-8CEF-1058FA9ECF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16</a:t>
            </a:fld>
            <a:endParaRPr lang="en-GB"/>
          </a:p>
        </p:txBody>
      </p:sp>
      <p:pic>
        <p:nvPicPr>
          <p:cNvPr id="5" name="Graphic 6" descr="Tiến nhanh về phía trước">
            <a:extLst>
              <a:ext uri="{FF2B5EF4-FFF2-40B4-BE49-F238E27FC236}">
                <a16:creationId xmlns:a16="http://schemas.microsoft.com/office/drawing/2014/main" id="{4AB562F9-3082-440A-B8B7-E780DEB7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2362200"/>
            <a:ext cx="3061213" cy="30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25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DDC5BF-66F4-4B94-B54B-8721B662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25451"/>
            <a:ext cx="8455659" cy="754634"/>
          </a:xfrm>
        </p:spPr>
        <p:txBody>
          <a:bodyPr/>
          <a:lstStyle/>
          <a:p>
            <a:r>
              <a:rPr lang="en-GB"/>
              <a:t>Finite verb forms</a:t>
            </a:r>
            <a:br>
              <a:rPr lang="en-GB"/>
            </a:b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ACB8CCB-02A0-4569-A9BA-B42FE9325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676400"/>
            <a:ext cx="8839200" cy="443198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Finite verbs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and verb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phrases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are clearly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linked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to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definable subject</a:t>
            </a:r>
          </a:p>
          <a:p>
            <a:endParaRPr lang="en-US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 i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Tense</a:t>
            </a:r>
          </a:p>
          <a:p>
            <a:r>
              <a:rPr lang="en-US" i="1">
                <a:latin typeface="Cambria" panose="02040503050406030204" pitchFamily="18" charset="0"/>
                <a:ea typeface="Cambria" panose="02040503050406030204" pitchFamily="18" charset="0"/>
              </a:rPr>
              <a:t>For example, by changing the ending or the central vowel as 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latin typeface="Cambria" panose="02040503050406030204" pitchFamily="18" charset="0"/>
                <a:ea typeface="Cambria" panose="02040503050406030204" pitchFamily="18" charset="0"/>
              </a:rPr>
              <a:t>    come to </a:t>
            </a:r>
            <a:r>
              <a:rPr lang="en-US" b="1" i="1">
                <a:latin typeface="Cambria" panose="02040503050406030204" pitchFamily="18" charset="0"/>
                <a:ea typeface="Cambria" panose="02040503050406030204" pitchFamily="18" charset="0"/>
              </a:rPr>
              <a:t>came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latin typeface="Cambria" panose="02040503050406030204" pitchFamily="18" charset="0"/>
                <a:ea typeface="Cambria" panose="02040503050406030204" pitchFamily="18" charset="0"/>
              </a:rPr>
              <a:t>    arrive to </a:t>
            </a:r>
            <a:r>
              <a:rPr lang="en-US" b="1" i="1">
                <a:latin typeface="Cambria" panose="02040503050406030204" pitchFamily="18" charset="0"/>
                <a:ea typeface="Cambria" panose="02040503050406030204" pitchFamily="18" charset="0"/>
              </a:rPr>
              <a:t>arriv</a:t>
            </a:r>
            <a:r>
              <a:rPr lang="en-US" b="1" i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ed</a:t>
            </a:r>
          </a:p>
          <a:p>
            <a:r>
              <a:rPr lang="en-US" b="1" i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Person</a:t>
            </a:r>
          </a:p>
          <a:p>
            <a:endParaRPr lang="en-US" b="1" i="1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i="1">
                <a:latin typeface="Cambria" panose="02040503050406030204" pitchFamily="18" charset="0"/>
                <a:ea typeface="Cambria" panose="02040503050406030204" pitchFamily="18" charset="0"/>
              </a:rPr>
              <a:t>For example</a:t>
            </a:r>
          </a:p>
          <a:p>
            <a:r>
              <a:rPr lang="en-US" i="1">
                <a:latin typeface="Cambria" panose="02040503050406030204" pitchFamily="18" charset="0"/>
                <a:ea typeface="Cambria" panose="02040503050406030204" pitchFamily="18" charset="0"/>
              </a:rPr>
              <a:t>by adding an -s for the 3rd person singular: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latin typeface="Cambria" panose="02040503050406030204" pitchFamily="18" charset="0"/>
                <a:ea typeface="Cambria" panose="02040503050406030204" pitchFamily="18" charset="0"/>
              </a:rPr>
              <a:t>    smoke to </a:t>
            </a:r>
            <a:r>
              <a:rPr lang="en-US" b="1" i="1">
                <a:latin typeface="Cambria" panose="02040503050406030204" pitchFamily="18" charset="0"/>
                <a:ea typeface="Cambria" panose="02040503050406030204" pitchFamily="18" charset="0"/>
              </a:rPr>
              <a:t>smoke</a:t>
            </a:r>
            <a:r>
              <a:rPr lang="en-US" b="1" i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GB" b="1" i="1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71C41EA-3A31-44EA-B114-2B1975693C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17</a:t>
            </a:fld>
            <a:endParaRPr lang="en-GB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B92DF10-9F47-4A6D-B084-0E6E82EF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8835"/>
            <a:ext cx="200955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67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62537B-5150-4319-95D8-6639C785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92536"/>
            <a:ext cx="8072119" cy="615553"/>
          </a:xfrm>
        </p:spPr>
        <p:txBody>
          <a:bodyPr/>
          <a:lstStyle/>
          <a:p>
            <a:r>
              <a:rPr lang="en-US"/>
              <a:t>Non-finite verb forms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06F1876-2DA1-42F7-9795-88EBBE817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752600"/>
            <a:ext cx="8915400" cy="4431983"/>
          </a:xfrm>
        </p:spPr>
        <p:txBody>
          <a:bodyPr/>
          <a:lstStyle/>
          <a:p>
            <a:pPr algn="l" fontAlgn="base"/>
            <a:r>
              <a:rPr lang="en-US" b="0" i="0">
                <a:solidFill>
                  <a:srgbClr val="00008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Non-finite verbs and verb phrases are not specifically tied to a subject and do not show tense or person. It can take 3 forms:</a:t>
            </a:r>
          </a:p>
          <a:p>
            <a:pPr marL="457200" indent="-457200" algn="l" fontAlgn="base">
              <a:buAutoNum type="arabicPeriod"/>
            </a:pPr>
            <a:r>
              <a:rPr lang="en-US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Infinitive form:</a:t>
            </a:r>
          </a:p>
          <a:p>
            <a:pPr algn="l" fontAlgn="base"/>
            <a:endParaRPr lang="en-US" b="1" i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8282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He wanted </a:t>
            </a:r>
            <a:r>
              <a:rPr lang="en-US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lang="en-US" b="0" i="0">
                <a:solidFill>
                  <a:srgbClr val="28282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b="0" i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find</a:t>
            </a:r>
            <a:r>
              <a:rPr lang="en-US" b="0" i="0">
                <a:solidFill>
                  <a:srgbClr val="28282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a solution.</a:t>
            </a:r>
          </a:p>
          <a:p>
            <a:pPr algn="l" fontAlgn="base"/>
            <a:r>
              <a:rPr lang="en-US" b="0" i="0">
                <a:solidFill>
                  <a:srgbClr val="28282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Participle form:</a:t>
            </a:r>
          </a:p>
          <a:p>
            <a:pPr algn="l" fontAlgn="base"/>
            <a:endParaRPr lang="en-US" b="1" i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8282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He is </a:t>
            </a:r>
            <a:r>
              <a:rPr lang="en-US" b="0" i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looking</a:t>
            </a:r>
            <a:r>
              <a:rPr lang="en-US" b="0" i="0">
                <a:solidFill>
                  <a:srgbClr val="28282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for a solution.</a:t>
            </a:r>
          </a:p>
          <a:p>
            <a:pPr algn="l" fontAlgn="base"/>
            <a:r>
              <a:rPr lang="en-US" b="0" i="0">
                <a:solidFill>
                  <a:srgbClr val="28282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gerund form:</a:t>
            </a:r>
          </a:p>
          <a:p>
            <a:pPr algn="l" fontAlgn="base"/>
            <a:endParaRPr lang="en-US" b="1" i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Looking</a:t>
            </a:r>
            <a:r>
              <a:rPr lang="en-US" b="0" i="0">
                <a:solidFill>
                  <a:srgbClr val="28282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for solutions is something he enjoys.</a:t>
            </a:r>
          </a:p>
          <a:p>
            <a:endParaRPr lang="en-GB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7C1E18E-4C61-4C10-965B-20451D974D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18</a:t>
            </a:fld>
            <a:endParaRPr lang="en-GB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3E38666-CECA-4499-841B-F583FFB8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47" y="-75833"/>
            <a:ext cx="2542857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6C5E9EA-D1C4-4D9B-8EDA-F882BF36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106219"/>
            <a:ext cx="8072119" cy="1846659"/>
          </a:xfrm>
        </p:spPr>
        <p:txBody>
          <a:bodyPr/>
          <a:lstStyle/>
          <a:p>
            <a:pPr algn="ctr"/>
            <a:br>
              <a:rPr lang="en-GB"/>
            </a:br>
            <a:r>
              <a:rPr lang="en-GB"/>
              <a:t>Non-finite verb functions</a:t>
            </a:r>
            <a:br>
              <a:rPr lang="en-GB"/>
            </a:b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31FA40C-4C1C-45BF-BF41-1FF2ED6766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19</a:t>
            </a:fld>
            <a:endParaRPr lang="en-GB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35DE0FC-9171-4848-9235-3A6504E96581}"/>
              </a:ext>
            </a:extLst>
          </p:cNvPr>
          <p:cNvSpPr txBox="1"/>
          <p:nvPr/>
        </p:nvSpPr>
        <p:spPr>
          <a:xfrm>
            <a:off x="152400" y="1828800"/>
            <a:ext cx="8763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Non-finite verb forms function grammatically in five distinct ways:</a:t>
            </a:r>
          </a:p>
          <a:p>
            <a:pPr algn="just"/>
            <a:endParaRPr lang="en-US" sz="2000" b="0" i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sz="2000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Adjectives</a:t>
            </a:r>
          </a:p>
          <a:p>
            <a:pPr algn="just"/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It's a </a:t>
            </a:r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smoking</a:t>
            </a:r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gun</a:t>
            </a:r>
          </a:p>
          <a:p>
            <a:pPr algn="just"/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window's </a:t>
            </a:r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broken</a:t>
            </a:r>
          </a:p>
          <a:p>
            <a:pPr algn="just"/>
            <a:r>
              <a:rPr lang="en-US" sz="2000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2. Nouns</a:t>
            </a:r>
          </a:p>
          <a:p>
            <a:pPr algn="just"/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like </a:t>
            </a:r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playing</a:t>
            </a:r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cards in the evening</a:t>
            </a:r>
          </a:p>
          <a:p>
            <a:pPr algn="just"/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hate </a:t>
            </a:r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waiting</a:t>
            </a:r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for buses</a:t>
            </a:r>
          </a:p>
          <a:p>
            <a:pPr algn="just"/>
            <a:r>
              <a:rPr lang="en-US" sz="2000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3. Infinitives (with and without to)</a:t>
            </a:r>
          </a:p>
          <a:p>
            <a:pPr algn="just"/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came </a:t>
            </a:r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help</a:t>
            </a:r>
          </a:p>
          <a:p>
            <a:pPr algn="just"/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want </a:t>
            </a:r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complain</a:t>
            </a:r>
          </a:p>
          <a:p>
            <a:pPr algn="just"/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She must </a:t>
            </a:r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help</a:t>
            </a:r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us</a:t>
            </a:r>
          </a:p>
          <a:p>
            <a:pPr algn="just"/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9BA4A3F-172E-4E92-BDCF-1BF22DE9654F}"/>
              </a:ext>
            </a:extLst>
          </p:cNvPr>
          <p:cNvSpPr txBox="1"/>
          <p:nvPr/>
        </p:nvSpPr>
        <p:spPr>
          <a:xfrm>
            <a:off x="4876800" y="2514600"/>
            <a:ext cx="396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4. Present participles</a:t>
            </a:r>
          </a:p>
          <a:p>
            <a:pPr algn="just"/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Falling</a:t>
            </a:r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over, John hurt his ankle</a:t>
            </a:r>
          </a:p>
          <a:p>
            <a:pPr algn="just"/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was </a:t>
            </a:r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living</a:t>
            </a:r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in London at that time</a:t>
            </a:r>
          </a:p>
          <a:p>
            <a:pPr algn="just"/>
            <a:r>
              <a:rPr lang="en-US" sz="2000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5. Past participles</a:t>
            </a:r>
          </a:p>
          <a:p>
            <a:pPr algn="just"/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Disappointed</a:t>
            </a:r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he left early</a:t>
            </a:r>
          </a:p>
          <a:p>
            <a:pPr algn="just"/>
            <a:r>
              <a:rPr lang="en-US" sz="2000" b="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car was </a:t>
            </a:r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repaired</a:t>
            </a:r>
            <a:endParaRPr lang="en-GB" sz="200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5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304800"/>
            <a:ext cx="815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400"/>
              <a:t>Recap on the previous session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9" y="1994747"/>
            <a:ext cx="3289300" cy="2550697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509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lang="en-US" sz="2400" spc="-5">
                <a:latin typeface="Arial"/>
                <a:cs typeface="Arial"/>
              </a:rPr>
              <a:t>Syllabus introduction</a:t>
            </a:r>
          </a:p>
          <a:p>
            <a:pPr marL="332740" indent="-320040">
              <a:lnSpc>
                <a:spcPct val="100000"/>
              </a:lnSpc>
              <a:spcBef>
                <a:spcPts val="509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400" spc="-5">
                <a:latin typeface="Arial"/>
                <a:cs typeface="Arial"/>
              </a:rPr>
              <a:t>Linearity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405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400" spc="-5">
                <a:latin typeface="Arial"/>
                <a:cs typeface="Arial"/>
              </a:rPr>
              <a:t>Dependency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409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400" spc="-5">
                <a:latin typeface="Arial"/>
                <a:cs typeface="Arial"/>
              </a:rPr>
              <a:t>Linking</a:t>
            </a:r>
            <a:r>
              <a:rPr sz="2400" spc="1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Scope</a:t>
            </a:r>
            <a:endParaRPr sz="24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42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400" spc="-5">
                <a:latin typeface="Arial"/>
                <a:cs typeface="Arial"/>
              </a:rPr>
              <a:t>Economy </a:t>
            </a:r>
            <a:r>
              <a:rPr sz="2400">
                <a:latin typeface="Arial"/>
                <a:cs typeface="Arial"/>
              </a:rPr>
              <a:t>of</a:t>
            </a:r>
            <a:r>
              <a:rPr sz="2400" spc="-6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language</a:t>
            </a:r>
            <a:endParaRPr lang="en-US" sz="2400" spc="-5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42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lang="en-GB" sz="2400" spc="-5">
                <a:latin typeface="Arial"/>
                <a:cs typeface="Arial"/>
              </a:rPr>
              <a:t>Vocabulary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04182" y="2142617"/>
            <a:ext cx="812851" cy="3177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79066" y="2142617"/>
            <a:ext cx="948266" cy="303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A5E3E1-9776-4CB6-8002-242E296DC2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40E944-D08C-4C34-86A0-4BD83456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0927"/>
            <a:ext cx="8686800" cy="1231106"/>
          </a:xfrm>
        </p:spPr>
        <p:txBody>
          <a:bodyPr/>
          <a:lstStyle/>
          <a:p>
            <a:r>
              <a:rPr lang="en-US"/>
              <a:t>Exercise application</a:t>
            </a:r>
            <a:br>
              <a:rPr lang="en-US"/>
            </a:b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1195CAE-FF2B-41D9-BD6C-19C67363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52600"/>
            <a:ext cx="9067800" cy="2708434"/>
          </a:xfrm>
        </p:spPr>
        <p:txBody>
          <a:bodyPr/>
          <a:lstStyle/>
          <a:p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2- Living in Rugby is much cheaper, though.</a:t>
            </a:r>
          </a:p>
          <a:p>
            <a:endParaRPr lang="en-US" sz="2200" b="0" i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 </a:t>
            </a:r>
            <a:r>
              <a:rPr lang="en-US" sz="2200" b="0" i="0">
                <a:solidFill>
                  <a:srgbClr val="00B05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Living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in Rugby </a:t>
            </a:r>
            <a:r>
              <a:rPr lang="en-US" sz="22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much cheaper, though.</a:t>
            </a:r>
          </a:p>
          <a:p>
            <a:b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3-Keith needs to work hard every day, earning to support his whole family.</a:t>
            </a:r>
          </a:p>
          <a:p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b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-&gt; Keith </a:t>
            </a:r>
            <a:r>
              <a:rPr lang="en-US" sz="22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needs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b="0" i="0">
                <a:solidFill>
                  <a:srgbClr val="00B05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work 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hard every day, </a:t>
            </a:r>
            <a:r>
              <a:rPr lang="en-US" sz="2200" b="0" i="0">
                <a:solidFill>
                  <a:srgbClr val="00B05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earning(1)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b="0" i="0">
                <a:solidFill>
                  <a:srgbClr val="00B05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support(2) 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his whole family.</a:t>
            </a:r>
            <a:endParaRPr lang="en-GB" sz="2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E2B68BF-27BD-4D9F-AB72-D757A873F7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20</a:t>
            </a:fld>
            <a:endParaRPr lang="en-GB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3F100C8-A9E9-4849-B4E8-F08EF5A9C7B7}"/>
              </a:ext>
            </a:extLst>
          </p:cNvPr>
          <p:cNvSpPr txBox="1"/>
          <p:nvPr/>
        </p:nvSpPr>
        <p:spPr>
          <a:xfrm>
            <a:off x="5943600" y="2131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Finite</a:t>
            </a:r>
            <a:r>
              <a:rPr lang="en-US" sz="2400"/>
              <a:t> Verbs</a:t>
            </a:r>
          </a:p>
          <a:p>
            <a:r>
              <a:rPr lang="en-US" sz="2400">
                <a:solidFill>
                  <a:srgbClr val="00B050"/>
                </a:solidFill>
              </a:rPr>
              <a:t>Non-finite</a:t>
            </a:r>
            <a:r>
              <a:rPr lang="en-US" sz="2400"/>
              <a:t> Verbs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0335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A323892-8E82-4EA3-8AFB-EBCE310B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-18861"/>
            <a:ext cx="8072119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56C3071-7326-415E-A745-F239EAB96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79" y="1676400"/>
            <a:ext cx="8072119" cy="369332"/>
          </a:xfrm>
        </p:spPr>
        <p:txBody>
          <a:bodyPr/>
          <a:lstStyle/>
          <a:p>
            <a:r>
              <a:rPr lang="en-US"/>
              <a:t>Are </a:t>
            </a:r>
            <a:r>
              <a:rPr lang="en-US">
                <a:solidFill>
                  <a:srgbClr val="FF0000"/>
                </a:solidFill>
              </a:rPr>
              <a:t>modal verbs </a:t>
            </a:r>
            <a:r>
              <a:rPr lang="en-US"/>
              <a:t>finite or non-finite?</a:t>
            </a: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17D1EEC-4255-405E-A93B-9CFBD153E7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21</a:t>
            </a:fld>
            <a:endParaRPr lang="en-GB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C67F070-9580-4F68-BC17-E7B26CFE4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50523"/>
            <a:ext cx="8046468" cy="1066268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4CA4CE6-E5C4-4EC2-8DE7-BD41FCF8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278" y="2000509"/>
            <a:ext cx="1476190" cy="495238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87E2497-73B5-45F5-A906-8132A593D628}"/>
              </a:ext>
            </a:extLst>
          </p:cNvPr>
          <p:cNvSpPr txBox="1"/>
          <p:nvPr/>
        </p:nvSpPr>
        <p:spPr>
          <a:xfrm>
            <a:off x="309881" y="3733800"/>
            <a:ext cx="8072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modals do inflect for </a:t>
            </a:r>
            <a:r>
              <a:rPr lang="en-US">
                <a:solidFill>
                  <a:srgbClr val="FF0000"/>
                </a:solidFill>
              </a:rPr>
              <a:t>tense (could, would)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Those that don't inflect do so for linguistic reasons, not grammatical reasons.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Modal verbs are only used as finite verbs, as the root of the sentence.</a:t>
            </a:r>
            <a:endParaRPr lang="en-GB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3EB3B5A-3CCC-4947-8420-74E69448CD91}"/>
              </a:ext>
            </a:extLst>
          </p:cNvPr>
          <p:cNvSpPr txBox="1"/>
          <p:nvPr/>
        </p:nvSpPr>
        <p:spPr>
          <a:xfrm>
            <a:off x="609600" y="4953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 think you like </a:t>
            </a:r>
            <a:r>
              <a:rPr lang="en-US">
                <a:solidFill>
                  <a:srgbClr val="FF0000"/>
                </a:solidFill>
              </a:rPr>
              <a:t>canning</a:t>
            </a:r>
            <a:r>
              <a:rPr lang="en-US"/>
              <a:t> swim?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35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26D3-4E47-85C2-B344-E84A18E6D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9614"/>
            <a:ext cx="7998459" cy="615553"/>
          </a:xfrm>
        </p:spPr>
        <p:txBody>
          <a:bodyPr/>
          <a:lstStyle/>
          <a:p>
            <a:r>
              <a:rPr lang="en-US"/>
              <a:t>PHRASES AND CLAUSES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102A3-B7F5-EDE4-2AD4-0DE0B8D91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044" y="1600200"/>
            <a:ext cx="8916756" cy="15388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PHRASES: groups of words containing </a:t>
            </a:r>
            <a:r>
              <a:rPr lang="en-US" sz="2000">
                <a:solidFill>
                  <a:srgbClr val="FF0000"/>
                </a:solidFill>
              </a:rPr>
              <a:t>non-finite verbs</a:t>
            </a:r>
          </a:p>
          <a:p>
            <a:r>
              <a:rPr lang="en-US" sz="2000" err="1"/>
              <a:t>Eg</a:t>
            </a:r>
            <a:r>
              <a:rPr lang="en-US" sz="2000"/>
              <a:t>: </a:t>
            </a:r>
          </a:p>
          <a:p>
            <a:endParaRPr lang="en-US" sz="2000"/>
          </a:p>
          <a:p>
            <a:r>
              <a:rPr lang="en-US" sz="2000">
                <a:solidFill>
                  <a:srgbClr val="FF0000"/>
                </a:solidFill>
              </a:rPr>
              <a:t>1-Looking at the board</a:t>
            </a:r>
            <a:r>
              <a:rPr lang="en-US" sz="2000"/>
              <a:t>, she knew that she was on the wrong way.</a:t>
            </a:r>
          </a:p>
          <a:p>
            <a:r>
              <a:rPr lang="en-US" sz="2000"/>
              <a:t>2-This is a long novel </a:t>
            </a:r>
            <a:r>
              <a:rPr lang="en-US" sz="2000">
                <a:solidFill>
                  <a:srgbClr val="FF0000"/>
                </a:solidFill>
              </a:rPr>
              <a:t>written by a very famous writer</a:t>
            </a:r>
            <a:r>
              <a:rPr lang="en-US" sz="200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447F3-5220-C501-987B-D318E4EAD3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6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CCB02F1-8FB4-47DA-844B-FE94F1BA3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752600"/>
            <a:ext cx="8610600" cy="36362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3- When it rains, I usually go to the office by bus.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-&gt; When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rains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, I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usually go to the office by bus.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4- Henry did the work as it ought to be done.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-&gt;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Henry did the work 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as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ought to be done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6-I received my wages yesterday, so that I can now pay what I owe you.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-&gt; I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received my wages yesterday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, so that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 can now pay </a:t>
            </a:r>
            <a:r>
              <a:rPr lang="en-US" sz="200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 owe you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7-Walking through the park, we saw a lovely show of daffodils.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-&gt;</a:t>
            </a:r>
            <a:r>
              <a:rPr lang="en-US" sz="200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Walking through the park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saw a lovely show of daffodils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252D1E0-BADB-4DA9-80F5-B5809B7A62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23</a:t>
            </a:fld>
            <a:endParaRPr lang="en-GB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CE3F8D13-13B4-4165-A446-7FEC2A79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4941"/>
            <a:ext cx="8763000" cy="1231106"/>
          </a:xfrm>
        </p:spPr>
        <p:txBody>
          <a:bodyPr/>
          <a:lstStyle/>
          <a:p>
            <a:r>
              <a:rPr lang="en-US"/>
              <a:t>EA – identifying </a:t>
            </a:r>
            <a:r>
              <a:rPr lang="en-US">
                <a:solidFill>
                  <a:srgbClr val="00B050"/>
                </a:solidFill>
              </a:rPr>
              <a:t>phrases</a:t>
            </a:r>
            <a:r>
              <a:rPr lang="en-US"/>
              <a:t> / </a:t>
            </a:r>
            <a:r>
              <a:rPr lang="en-US">
                <a:solidFill>
                  <a:srgbClr val="FF0000"/>
                </a:solidFill>
              </a:rPr>
              <a:t>clauses</a:t>
            </a:r>
            <a:br>
              <a:rPr lang="en-US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25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9B5B-43B0-ADD9-D695-412F5E7C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455659" cy="492443"/>
          </a:xfrm>
        </p:spPr>
        <p:txBody>
          <a:bodyPr/>
          <a:lstStyle/>
          <a:p>
            <a:pPr algn="ctr"/>
            <a:r>
              <a:rPr lang="en-US" sz="3200"/>
              <a:t>Dependent clauses &amp; independent clauses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9F806-626A-E408-D256-6533E3DE9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31" y="1600200"/>
            <a:ext cx="8138159" cy="22847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46F42-99F5-2E07-08AB-2285CDB60F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61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4B89D-90C9-D317-803B-288298D02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072119" cy="615553"/>
          </a:xfrm>
        </p:spPr>
        <p:txBody>
          <a:bodyPr/>
          <a:lstStyle/>
          <a:p>
            <a:r>
              <a:rPr lang="en-US"/>
              <a:t>Dependent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5909B-A58D-A4FD-85CE-AD98CF432E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1B78A-F418-9FEE-7416-3CF97562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9" y="1524000"/>
            <a:ext cx="8785401" cy="276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6831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F339-18D3-5BEB-28C3-9EBA78007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072119" cy="615553"/>
          </a:xfrm>
        </p:spPr>
        <p:txBody>
          <a:bodyPr/>
          <a:lstStyle/>
          <a:p>
            <a:r>
              <a:rPr lang="en-US"/>
              <a:t>Dependent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87B2C-2E74-EE90-A23E-7D7DB6D987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71792-F714-2BAD-14CC-40B21ADD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" y="1602234"/>
            <a:ext cx="8789095" cy="4572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37830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B5DE-DDC2-B984-09A9-CF18D389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7159"/>
            <a:ext cx="8303259" cy="615553"/>
          </a:xfrm>
        </p:spPr>
        <p:txBody>
          <a:bodyPr/>
          <a:lstStyle/>
          <a:p>
            <a:r>
              <a:rPr lang="en-US"/>
              <a:t>Independent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7EBFD-3FF9-1AE1-A847-2920C81729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52E108-F3C6-133B-F23C-329CAEC9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4" y="1600200"/>
            <a:ext cx="8925992" cy="27023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6971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064E-9C19-C5BA-3781-63C88835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10058"/>
            <a:ext cx="8763000" cy="615553"/>
          </a:xfrm>
        </p:spPr>
        <p:txBody>
          <a:bodyPr/>
          <a:lstStyle/>
          <a:p>
            <a:r>
              <a:rPr lang="en-US"/>
              <a:t>Skill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638E2-CD5C-5637-FDCE-96D2C008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" y="1600200"/>
            <a:ext cx="8839200" cy="369332"/>
          </a:xfrm>
        </p:spPr>
        <p:txBody>
          <a:bodyPr/>
          <a:lstStyle/>
          <a:p>
            <a:r>
              <a:rPr lang="en-US"/>
              <a:t>1.3.2. </a:t>
            </a:r>
            <a:r>
              <a:rPr lang="en-US" err="1"/>
              <a:t>pg</a:t>
            </a:r>
            <a:r>
              <a:rPr lang="en-US"/>
              <a:t>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C1032-782C-A3A9-C804-3CAF961796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 descr="Anime character turning Pen free image download">
            <a:extLst>
              <a:ext uri="{FF2B5EF4-FFF2-40B4-BE49-F238E27FC236}">
                <a16:creationId xmlns:a16="http://schemas.microsoft.com/office/drawing/2014/main" id="{8F0A6906-0DC0-1C12-0830-2D175CBE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53640"/>
            <a:ext cx="65532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303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880E-451F-9447-7D68-540E4960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76" y="140119"/>
            <a:ext cx="8303259" cy="615553"/>
          </a:xfrm>
        </p:spPr>
        <p:txBody>
          <a:bodyPr/>
          <a:lstStyle/>
          <a:p>
            <a:pPr algn="ctr"/>
            <a:r>
              <a:rPr lang="en-US">
                <a:solidFill>
                  <a:srgbClr val="FF0000"/>
                </a:solidFill>
              </a:rPr>
              <a:t>Chapter 2: Types of sentences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31163-5049-442C-AFD7-9ED1123FF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CBE81-E9D5-4EEE-95AC-5BE49B0F2E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8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C6CCB93-5A63-4247-8DE4-98114201A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84031"/>
            <a:ext cx="8354891" cy="697835"/>
          </a:xfrm>
        </p:spPr>
        <p:txBody>
          <a:bodyPr vert="horz" wrap="square" lIns="68580" tIns="34290" rIns="68580" bIns="34290" rtlCol="0" anchor="b">
            <a:normAutofit/>
          </a:bodyPr>
          <a:lstStyle/>
          <a:p>
            <a:pPr algn="ctr"/>
            <a:r>
              <a:rPr lang="en-US" sz="4050" b="1" kern="1200">
                <a:solidFill>
                  <a:srgbClr val="FF0000"/>
                </a:solidFill>
                <a:latin typeface="+mj-lt"/>
                <a:cs typeface="+mj-cs"/>
              </a:rPr>
              <a:t>Kaplan’s paper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68784583-7AA2-4258-B673-AFA8EC24D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22" y="1828800"/>
            <a:ext cx="8195093" cy="434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8297FC55-6015-49D8-A650-CCB99C087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</a:t>
            </a:fld>
            <a:endParaRPr lang="en-GB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4AEA587-AB53-40A6-AC81-316732B739C5}"/>
              </a:ext>
            </a:extLst>
          </p:cNvPr>
          <p:cNvSpPr txBox="1">
            <a:spLocks/>
          </p:cNvSpPr>
          <p:nvPr/>
        </p:nvSpPr>
        <p:spPr>
          <a:xfrm>
            <a:off x="394554" y="197948"/>
            <a:ext cx="39738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rgbClr val="775F5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kern="0" spc="-5"/>
              <a:t>previously</a:t>
            </a:r>
          </a:p>
        </p:txBody>
      </p:sp>
    </p:spTree>
    <p:extLst>
      <p:ext uri="{BB962C8B-B14F-4D97-AF65-F5344CB8AC3E}">
        <p14:creationId xmlns:p14="http://schemas.microsoft.com/office/powerpoint/2010/main" val="140498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85F8-F658-C48C-8F74-F08E018F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799"/>
            <a:ext cx="8305800" cy="615553"/>
          </a:xfrm>
        </p:spPr>
        <p:txBody>
          <a:bodyPr/>
          <a:lstStyle/>
          <a:p>
            <a:r>
              <a:rPr lang="en-US"/>
              <a:t>THE SIMPLE SENTENCE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05129-D9B4-995C-6AAF-CEBDDEA431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101E63-D49B-998C-FB9D-D72BAC55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28" y="1692003"/>
            <a:ext cx="8857143" cy="39142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1484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85F8-F658-C48C-8F74-F08E018F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7875"/>
            <a:ext cx="8305800" cy="615553"/>
          </a:xfrm>
        </p:spPr>
        <p:txBody>
          <a:bodyPr/>
          <a:lstStyle/>
          <a:p>
            <a:r>
              <a:rPr lang="en-US"/>
              <a:t>THE SIMPLE SENTENCE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05129-D9B4-995C-6AAF-CEBDDEA431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E9F61-FDC1-6C63-9BFD-A9652B44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6852"/>
            <a:ext cx="8352381" cy="52095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1216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85F8-F658-C48C-8F74-F08E018F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799"/>
            <a:ext cx="8305800" cy="615553"/>
          </a:xfrm>
        </p:spPr>
        <p:txBody>
          <a:bodyPr/>
          <a:lstStyle/>
          <a:p>
            <a:r>
              <a:rPr lang="en-US"/>
              <a:t>THE COMPLEX SENTENCE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05129-D9B4-995C-6AAF-CEBDDEA431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DE3B9-0C48-A550-0772-A8B874FCF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" y="1755484"/>
            <a:ext cx="9144000" cy="2358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9436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85F8-F658-C48C-8F74-F08E018F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799"/>
            <a:ext cx="8305800" cy="615553"/>
          </a:xfrm>
        </p:spPr>
        <p:txBody>
          <a:bodyPr/>
          <a:lstStyle/>
          <a:p>
            <a:r>
              <a:rPr lang="en-US"/>
              <a:t>THE COMPOUND SENTENCE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05129-D9B4-995C-6AAF-CEBDDEA431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94013-1EDC-FB3F-22B9-C6FD2FDC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331"/>
            <a:ext cx="9144000" cy="28713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3555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85F8-F658-C48C-8F74-F08E018F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799"/>
            <a:ext cx="8305800" cy="492443"/>
          </a:xfrm>
        </p:spPr>
        <p:txBody>
          <a:bodyPr/>
          <a:lstStyle/>
          <a:p>
            <a:r>
              <a:rPr lang="en-US" sz="3200"/>
              <a:t>THE COMPOUND COMPLEX SENTENCE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05129-D9B4-995C-6AAF-CEBDDEA431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7B12D-F3F9-C420-FAA9-48FFC085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2603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19654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85F8-F658-C48C-8F74-F08E018F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799"/>
            <a:ext cx="8305800" cy="615553"/>
          </a:xfrm>
        </p:spPr>
        <p:txBody>
          <a:bodyPr/>
          <a:lstStyle/>
          <a:p>
            <a:pPr algn="ctr"/>
            <a:r>
              <a:rPr lang="en-US"/>
              <a:t>CONJUNCTIVE ADVERBS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05129-D9B4-995C-6AAF-CEBDDEA431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2C5EC-4FD7-1F8B-C8FC-DBDF4F04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7" y="1339788"/>
            <a:ext cx="8012623" cy="55182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8838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74F5654-6889-4D99-861C-881E23B2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2284"/>
            <a:ext cx="8072119" cy="615553"/>
          </a:xfrm>
        </p:spPr>
        <p:txBody>
          <a:bodyPr/>
          <a:lstStyle/>
          <a:p>
            <a:pPr algn="ctr"/>
            <a:r>
              <a:rPr lang="en-GB"/>
              <a:t>Conjunctive adverbs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BC0C19F-CE5F-47D4-AC2D-E36EF958A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6697FCB-0DD5-456F-A992-1860F1B8F4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36</a:t>
            </a:fld>
            <a:endParaRPr lang="en-GB"/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8428FB5F-4184-4B38-A4B3-24A0EE00D707}"/>
              </a:ext>
            </a:extLst>
          </p:cNvPr>
          <p:cNvGraphicFramePr>
            <a:graphicFrameLocks noGrp="1"/>
          </p:cNvGraphicFramePr>
          <p:nvPr/>
        </p:nvGraphicFramePr>
        <p:xfrm>
          <a:off x="0" y="914400"/>
          <a:ext cx="9144000" cy="5505025"/>
        </p:xfrm>
        <a:graphic>
          <a:graphicData uri="http://schemas.openxmlformats.org/drawingml/2006/table">
            <a:tbl>
              <a:tblPr/>
              <a:tblGrid>
                <a:gridCol w="1387928">
                  <a:extLst>
                    <a:ext uri="{9D8B030D-6E8A-4147-A177-3AD203B41FA5}">
                      <a16:colId xmlns:a16="http://schemas.microsoft.com/office/drawing/2014/main" val="2903656154"/>
                    </a:ext>
                  </a:extLst>
                </a:gridCol>
                <a:gridCol w="2857501">
                  <a:extLst>
                    <a:ext uri="{9D8B030D-6E8A-4147-A177-3AD203B41FA5}">
                      <a16:colId xmlns:a16="http://schemas.microsoft.com/office/drawing/2014/main" val="560242813"/>
                    </a:ext>
                  </a:extLst>
                </a:gridCol>
                <a:gridCol w="4898571">
                  <a:extLst>
                    <a:ext uri="{9D8B030D-6E8A-4147-A177-3AD203B41FA5}">
                      <a16:colId xmlns:a16="http://schemas.microsoft.com/office/drawing/2014/main" val="1649692600"/>
                    </a:ext>
                  </a:extLst>
                </a:gridCol>
              </a:tblGrid>
              <a:tr h="2023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Function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Conjunctive Adverb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Example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840144"/>
                  </a:ext>
                </a:extLst>
              </a:tr>
              <a:tr h="101176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Addition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also, furthermore, moreover, besides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Alicia was late for class and stuck in traffic;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furthermore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her shoe heel had broken and she had forgotten her lunch.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198858"/>
                  </a:ext>
                </a:extLst>
              </a:tr>
              <a:tr h="121412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Comparison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similarly, likewise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Recycling aluminum cans is beneficial to the environment;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similarly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reusing plastic bags and switching off lights reduces waste.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812319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Contrast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instead, however, conversely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Most people do not walk to work;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instead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they drive or take public transit.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416769"/>
                  </a:ext>
                </a:extLst>
              </a:tr>
              <a:tr h="80941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Emphasis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>
                          <a:solidFill>
                            <a:srgbClr val="7030A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namely</a:t>
                      </a:r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certainly, indeed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 Siberian tiger is a rare creature;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indeed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there are fewer than five hundred left in the wild.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45709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Cause and Effect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accordingly, consequently, hence, thus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missed my train this morning;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consequently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I was late for my meeting.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692220"/>
                  </a:ext>
                </a:extLst>
              </a:tr>
              <a:tr h="101176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finally, next, subsequently, then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Danzel crossed the barrier, jumped over the wall, and pushed through the hole in the fence;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finally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he made it to the station.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39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683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F9214D3-84B8-4CE3-B80F-A813475B89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37</a:t>
            </a:fld>
            <a:endParaRPr lang="en-GB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5580115A-E18D-49E9-9DBA-8BC33B6D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378220"/>
            <a:ext cx="8072119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6" name="Chỗ dành sẵn cho Văn bản 2">
            <a:extLst>
              <a:ext uri="{FF2B5EF4-FFF2-40B4-BE49-F238E27FC236}">
                <a16:creationId xmlns:a16="http://schemas.microsoft.com/office/drawing/2014/main" id="{78A7596E-39B1-4E36-9258-2C52EDC36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51" y="1640354"/>
            <a:ext cx="9140825" cy="4909036"/>
          </a:xfrm>
        </p:spPr>
        <p:txBody>
          <a:bodyPr/>
          <a:lstStyle/>
          <a:p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For example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for instance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such as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including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namely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like</a:t>
            </a:r>
          </a:p>
          <a:p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200" b="1" err="1">
                <a:latin typeface="Cambria" panose="02040503050406030204" pitchFamily="18" charset="0"/>
                <a:ea typeface="Cambria" panose="02040503050406030204" pitchFamily="18" charset="0"/>
              </a:rPr>
              <a:t>E.g</a:t>
            </a:r>
            <a:r>
              <a:rPr lang="en-US" sz="2200" b="1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I have many hobbies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like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watching movies, listening to music,...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I have many hobbies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such as 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watching movies, listening to music,...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I have many hobbies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instance,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watching movies, listening to music,...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I have many hobbies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example,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watching movies, listening to music,…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I have many hobbies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including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watching movies, listening to music,…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I have many hobbies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namely 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watching movies, listening to music,...</a:t>
            </a:r>
          </a:p>
          <a:p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564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3F2F495-3C29-40CA-8E8E-E32B706EC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39" y="1600200"/>
            <a:ext cx="8989061" cy="4462760"/>
          </a:xfrm>
        </p:spPr>
        <p:txBody>
          <a:bodyPr/>
          <a:lstStyle/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For example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for instance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such as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including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namely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like</a:t>
            </a:r>
          </a:p>
          <a:p>
            <a:endParaRPr 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b="1" err="1">
                <a:latin typeface="Cambria" panose="02040503050406030204" pitchFamily="18" charset="0"/>
                <a:ea typeface="Cambria" panose="02040503050406030204" pitchFamily="18" charset="0"/>
              </a:rPr>
              <a:t>E.g</a:t>
            </a:r>
            <a:r>
              <a:rPr lang="en-US" sz="2000" b="1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I have many hobbies </a:t>
            </a:r>
            <a:r>
              <a:rPr lang="en-US" sz="200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like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watching movies, listening to music,... </a:t>
            </a:r>
            <a:r>
              <a:rPr lang="en-US" sz="2000" b="1">
                <a:latin typeface="Cambria" panose="02040503050406030204" pitchFamily="18" charset="0"/>
                <a:ea typeface="Cambria" panose="02040503050406030204" pitchFamily="18" charset="0"/>
              </a:rPr>
              <a:t>(I, awkward)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I have many hobbies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such as 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watching movies, listening to music,...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(N)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I have many hobbies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instance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watching movies, listening to music,...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(N)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I have many hobbies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watching movies, listening to music,…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(N)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I have many hobbies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including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watching movies, listening to music,…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(N)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I have many hobbies</a:t>
            </a:r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namely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watching movies, listening to music,... 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 ( this should be an exhaustive list)</a:t>
            </a:r>
          </a:p>
          <a:p>
            <a:endParaRPr lang="en-GB" sz="200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902AB3F-521F-4B62-BF55-5EB00E2809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38</a:t>
            </a:fld>
            <a:endParaRPr lang="en-GB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FF972E72-00F0-4CB5-9331-1AD26706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356"/>
            <a:ext cx="8072438" cy="1244600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68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D53C0E-E6C4-481F-96A3-0C294982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8072119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D37ED1C-3394-49F4-BF74-3BFB935A9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1828800"/>
            <a:ext cx="8991600" cy="369332"/>
          </a:xfrm>
        </p:spPr>
        <p:txBody>
          <a:bodyPr/>
          <a:lstStyle/>
          <a:p>
            <a:r>
              <a:rPr lang="en-US"/>
              <a:t>For example </a:t>
            </a:r>
            <a:r>
              <a:rPr lang="en-US">
                <a:solidFill>
                  <a:srgbClr val="FF0000"/>
                </a:solidFill>
              </a:rPr>
              <a:t>VS</a:t>
            </a:r>
            <a:r>
              <a:rPr lang="en-US"/>
              <a:t> for instance </a:t>
            </a:r>
            <a:r>
              <a:rPr lang="en-US">
                <a:solidFill>
                  <a:srgbClr val="FF0000"/>
                </a:solidFill>
              </a:rPr>
              <a:t>VS</a:t>
            </a:r>
            <a:r>
              <a:rPr lang="en-US"/>
              <a:t> such as </a:t>
            </a:r>
            <a:r>
              <a:rPr lang="en-US">
                <a:solidFill>
                  <a:srgbClr val="FF0000"/>
                </a:solidFill>
              </a:rPr>
              <a:t>VS</a:t>
            </a:r>
            <a:r>
              <a:rPr lang="en-US"/>
              <a:t> including </a:t>
            </a:r>
            <a:r>
              <a:rPr lang="en-US">
                <a:solidFill>
                  <a:srgbClr val="FF0000"/>
                </a:solidFill>
              </a:rPr>
              <a:t>VS</a:t>
            </a:r>
            <a:r>
              <a:rPr lang="en-US"/>
              <a:t> namely </a:t>
            </a: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3C66ABF-0A96-4E87-8C76-08B207E8CB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39</a:t>
            </a:fld>
            <a:endParaRPr lang="en-GB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492407F-51F9-4E5D-B382-A9C11175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06" y="2667000"/>
            <a:ext cx="8122467" cy="133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7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4981" y="1121948"/>
            <a:ext cx="8579095" cy="138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17DB3426-1CE0-49C4-B909-434D1E5D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53" y="1237296"/>
            <a:ext cx="2913856" cy="1145056"/>
          </a:xfrm>
        </p:spPr>
        <p:txBody>
          <a:bodyPr>
            <a:normAutofit/>
          </a:bodyPr>
          <a:lstStyle/>
          <a:p>
            <a:pPr algn="r"/>
            <a:r>
              <a:rPr lang="en-US" sz="2250">
                <a:solidFill>
                  <a:schemeClr val="bg1"/>
                </a:solidFill>
                <a:latin typeface="Arial" panose="020B0604020202020204" pitchFamily="34" charset="0"/>
              </a:rPr>
              <a:t>LINEARITY</a:t>
            </a:r>
            <a:br>
              <a:rPr lang="en-GB" sz="2250">
                <a:solidFill>
                  <a:schemeClr val="bg1"/>
                </a:solidFill>
              </a:rPr>
            </a:br>
            <a:endParaRPr lang="en-GB" sz="2250">
              <a:solidFill>
                <a:schemeClr val="bg1"/>
              </a:solidFill>
            </a:endParaRP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54905" y="1292972"/>
            <a:ext cx="0" cy="10287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DE734FF-B169-4414-A737-E076103D3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002" y="1237296"/>
            <a:ext cx="4957441" cy="1145056"/>
          </a:xfrm>
        </p:spPr>
        <p:txBody>
          <a:bodyPr anchor="ctr">
            <a:normAutofit/>
          </a:bodyPr>
          <a:lstStyle/>
          <a:p>
            <a:r>
              <a:rPr lang="en-US" sz="1650">
                <a:solidFill>
                  <a:schemeClr val="bg1"/>
                </a:solidFill>
                <a:latin typeface="Arial" panose="020B0604020202020204" pitchFamily="34" charset="0"/>
              </a:rPr>
              <a:t>as discussed in popular writing textbooks: </a:t>
            </a:r>
            <a:r>
              <a:rPr lang="en-US" sz="1650">
                <a:solidFill>
                  <a:srgbClr val="FF0000"/>
                </a:solidFill>
                <a:latin typeface="Arial" panose="020B0604020202020204" pitchFamily="34" charset="0"/>
              </a:rPr>
              <a:t>vague at best</a:t>
            </a:r>
            <a:endParaRPr lang="en-GB" sz="1650">
              <a:solidFill>
                <a:srgbClr val="FF0000"/>
              </a:solidFill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46D852A-772F-49E1-BA13-23A4FC3F7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9" y="2816679"/>
            <a:ext cx="7062902" cy="153618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64EC7522-598E-46FA-B8AB-29DF27AA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88" y="3584770"/>
            <a:ext cx="1745564" cy="2281784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69924AA-C46E-4E51-8969-458CFBA0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526BEC0-B999-4A46-BA85-28C6A582F27A}"/>
              </a:ext>
            </a:extLst>
          </p:cNvPr>
          <p:cNvSpPr txBox="1">
            <a:spLocks/>
          </p:cNvSpPr>
          <p:nvPr/>
        </p:nvSpPr>
        <p:spPr>
          <a:xfrm>
            <a:off x="381000" y="254960"/>
            <a:ext cx="39738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rgbClr val="775F5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kern="0" spc="-5"/>
              <a:t>previously</a:t>
            </a:r>
          </a:p>
        </p:txBody>
      </p:sp>
    </p:spTree>
    <p:extLst>
      <p:ext uri="{BB962C8B-B14F-4D97-AF65-F5344CB8AC3E}">
        <p14:creationId xmlns:p14="http://schemas.microsoft.com/office/powerpoint/2010/main" val="4021366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A7363F0-C7E7-4954-AEB1-16C3A8ED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7160"/>
            <a:ext cx="8072119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247B3B1-D720-4B83-84EE-12295C043D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40</a:t>
            </a:fld>
            <a:endParaRPr lang="en-GB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2936EF51-62C6-4A67-92B7-4D1AC6FC90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463" y="1676400"/>
            <a:ext cx="88471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chemeClr val="tx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Like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such as </a:t>
            </a:r>
          </a:p>
          <a:p>
            <a:endParaRPr lang="en-US" sz="2500" b="1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5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like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 implies </a:t>
            </a:r>
            <a:r>
              <a:rPr lang="en-US" sz="25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comparison.</a:t>
            </a:r>
            <a:endParaRPr lang="en-US" sz="2500" b="1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5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Such as </a:t>
            </a:r>
            <a:r>
              <a:rPr lang="en-US" sz="2500">
                <a:latin typeface="Cambria" panose="02040503050406030204" pitchFamily="18" charset="0"/>
                <a:ea typeface="Cambria" panose="02040503050406030204" pitchFamily="18" charset="0"/>
              </a:rPr>
              <a:t>is </a:t>
            </a:r>
            <a:r>
              <a:rPr lang="en-US" sz="25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inclusive.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A3A95BC-B6D8-4263-900B-E0CF264166A4}"/>
              </a:ext>
            </a:extLst>
          </p:cNvPr>
          <p:cNvSpPr txBox="1"/>
          <p:nvPr/>
        </p:nvSpPr>
        <p:spPr>
          <a:xfrm>
            <a:off x="144462" y="3642718"/>
            <a:ext cx="89233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like the new animation movies </a:t>
            </a:r>
            <a:r>
              <a:rPr lang="en-US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such as</a:t>
            </a:r>
            <a:r>
              <a:rPr lang="en-US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Ice Age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and </a:t>
            </a:r>
            <a:r>
              <a:rPr lang="en-US" b="0" i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Rio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(I like </a:t>
            </a:r>
            <a:r>
              <a:rPr lang="en-US" b="0" i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Ice Age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and </a:t>
            </a:r>
            <a:r>
              <a:rPr lang="en-US" b="0" i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Rio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b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do like some science classes </a:t>
            </a:r>
            <a:r>
              <a:rPr lang="en-US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such as 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physics and math.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(Physics and math are included in the science classes that I like)</a:t>
            </a:r>
          </a:p>
          <a:p>
            <a:endParaRPr lang="en-US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I have been to cities </a:t>
            </a:r>
            <a:r>
              <a:rPr lang="en-US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like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Los Angeles.</a:t>
            </a:r>
          </a:p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(I may have not been to Los Angeles but may be another city like it; a city that is as busy, as popular, etc.)</a:t>
            </a:r>
            <a:endParaRPr lang="en-GB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25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2857504-DA7E-4039-8381-FF9FCC9C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7159"/>
            <a:ext cx="8686800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3DA0AD2-C716-4009-A2ED-71B2AA479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752600"/>
            <a:ext cx="8763000" cy="4038600"/>
          </a:xfrm>
        </p:spPr>
        <p:txBody>
          <a:bodyPr/>
          <a:lstStyle/>
          <a:p>
            <a:r>
              <a:rPr lang="en-US" sz="2000" b="1">
                <a:latin typeface="Cambria" panose="02040503050406030204" pitchFamily="18" charset="0"/>
                <a:ea typeface="Cambria" panose="02040503050406030204" pitchFamily="18" charset="0"/>
              </a:rPr>
              <a:t>Cannot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use "</a:t>
            </a:r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like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" in the following sentence.</a:t>
            </a:r>
          </a:p>
          <a:p>
            <a:endParaRPr 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I have been to some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great cities 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in California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such as 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Los Angeles and San Francisco.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(I have been to those two great cities in California.)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(It wouldn't make much sense to use "</a:t>
            </a:r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like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" here since we are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listing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.)</a:t>
            </a:r>
          </a:p>
          <a:p>
            <a:endParaRPr 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b="1">
                <a:latin typeface="Cambria" panose="02040503050406030204" pitchFamily="18" charset="0"/>
                <a:ea typeface="Cambria" panose="02040503050406030204" pitchFamily="18" charset="0"/>
              </a:rPr>
              <a:t>Cannot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use "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such as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" in the following sentence.</a:t>
            </a:r>
          </a:p>
          <a:p>
            <a:endParaRPr 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Captain America was another superhero movie </a:t>
            </a:r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like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Spider-Man and Superman.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(A movie that is similar to the other two)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2000" b="1">
                <a:latin typeface="Cambria" panose="02040503050406030204" pitchFamily="18" charset="0"/>
                <a:ea typeface="Cambria" panose="02040503050406030204" pitchFamily="18" charset="0"/>
              </a:rPr>
              <a:t>Cannot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use "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such as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" since we are </a:t>
            </a:r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making a comparison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.)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Captain America was another superhero movie such as Spider-Man and...</a:t>
            </a:r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88E9FFB-5225-4C13-8323-979323DCC4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18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6B5AF81-B213-4972-9DEF-2E00062AC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39" y="1600200"/>
            <a:ext cx="9065261" cy="4062651"/>
          </a:xfrm>
        </p:spPr>
        <p:txBody>
          <a:bodyPr/>
          <a:lstStyle/>
          <a:p>
            <a:r>
              <a:rPr lang="en-US" sz="2200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 some cases, "</a:t>
            </a:r>
            <a:r>
              <a:rPr lang="en-US" sz="2200" b="1" i="0">
                <a:solidFill>
                  <a:srgbClr val="0070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like</a:t>
            </a:r>
            <a:r>
              <a:rPr lang="en-US" sz="2200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" and "</a:t>
            </a:r>
            <a:r>
              <a:rPr lang="en-US" sz="22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such as</a:t>
            </a:r>
            <a:r>
              <a:rPr lang="en-US" sz="2200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" can be used interchangeably.</a:t>
            </a:r>
            <a:b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(correct but with different meanings)</a:t>
            </a:r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200" b="0" i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AutoNum type="arabicPeriod"/>
            </a:pP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man </a:t>
            </a:r>
            <a:r>
              <a:rPr lang="en-US" sz="2200" b="1" i="0">
                <a:solidFill>
                  <a:srgbClr val="0070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like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Dr. Kimble will always be remembered.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(Men </a:t>
            </a:r>
            <a:r>
              <a:rPr lang="en-US" sz="2200" b="0" i="0">
                <a:solidFill>
                  <a:srgbClr val="0070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similar to 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Dr. Kimble; as successful, as popular or as extraordinary)</a:t>
            </a:r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AutoNum type="arabicPeriod"/>
            </a:pPr>
            <a:endParaRPr lang="en-US" sz="2200" b="0" i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2.    A man </a:t>
            </a:r>
            <a:r>
              <a:rPr lang="en-US" sz="22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such as 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Dr. Kimble will always be remembered.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457200" indent="-457200">
              <a:buAutoNum type="arabicPeriod"/>
            </a:pPr>
            <a:endParaRPr lang="en-US" sz="2200" b="0" i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(This sentence puts </a:t>
            </a:r>
            <a:r>
              <a:rPr lang="en-US" sz="22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emphasis particularly 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on Dr. Kimble.)</a:t>
            </a:r>
          </a:p>
          <a:p>
            <a:b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(Dr. Kimble will be remembered.)</a:t>
            </a:r>
            <a:endParaRPr lang="en-GB" sz="2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B0DF69B-40A1-47CB-99C7-E60473794F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42</a:t>
            </a:fld>
            <a:endParaRPr lang="en-GB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E5B75D96-B471-4CE5-88CD-A1499F0E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37160"/>
            <a:ext cx="8070850" cy="1244601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7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4B369C4-4D51-4312-A580-0C88B67F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599"/>
            <a:ext cx="8686800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E0E6F42-0BBA-4D21-9944-E6088FF41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752600"/>
            <a:ext cx="8763000" cy="738664"/>
          </a:xfrm>
        </p:spPr>
        <p:txBody>
          <a:bodyPr/>
          <a:lstStyle/>
          <a:p>
            <a:r>
              <a:rPr lang="en-US"/>
              <a:t>Sample clip &gt;&gt;&gt; namely</a:t>
            </a:r>
          </a:p>
          <a:p>
            <a:r>
              <a:rPr lang="en-US"/>
              <a:t> </a:t>
            </a: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B02B3DC-BA6D-4745-B1D1-28669C6B41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43</a:t>
            </a:fld>
            <a:endParaRPr lang="en-GB"/>
          </a:p>
        </p:txBody>
      </p:sp>
      <p:pic>
        <p:nvPicPr>
          <p:cNvPr id="5" name="Graphic 6" descr="Tiến nhanh về phía trước">
            <a:extLst>
              <a:ext uri="{FF2B5EF4-FFF2-40B4-BE49-F238E27FC236}">
                <a16:creationId xmlns:a16="http://schemas.microsoft.com/office/drawing/2014/main" id="{8E2D01BC-210B-45A9-BC75-1A92DE2DA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2590800"/>
            <a:ext cx="3061213" cy="30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07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D53C0E-E6C4-481F-96A3-0C294982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8072119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D37ED1C-3394-49F4-BF74-3BFB935A9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488" y="1999352"/>
            <a:ext cx="7529466" cy="369332"/>
          </a:xfrm>
        </p:spPr>
        <p:txBody>
          <a:bodyPr/>
          <a:lstStyle/>
          <a:p>
            <a:r>
              <a:rPr lang="en-US"/>
              <a:t>Also </a:t>
            </a:r>
            <a:r>
              <a:rPr lang="en-US">
                <a:solidFill>
                  <a:srgbClr val="FF0000"/>
                </a:solidFill>
              </a:rPr>
              <a:t>VS</a:t>
            </a:r>
            <a:r>
              <a:rPr lang="en-US"/>
              <a:t> furthermore </a:t>
            </a:r>
            <a:r>
              <a:rPr lang="en-US">
                <a:solidFill>
                  <a:srgbClr val="FF0000"/>
                </a:solidFill>
              </a:rPr>
              <a:t>VS</a:t>
            </a:r>
            <a:r>
              <a:rPr lang="en-US"/>
              <a:t> moreover </a:t>
            </a:r>
            <a:r>
              <a:rPr lang="en-US">
                <a:solidFill>
                  <a:srgbClr val="FF0000"/>
                </a:solidFill>
              </a:rPr>
              <a:t>VS</a:t>
            </a:r>
            <a:r>
              <a:rPr lang="en-US"/>
              <a:t> besides</a:t>
            </a: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3C66ABF-0A96-4E87-8C76-08B207E8CB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44</a:t>
            </a:fld>
            <a:endParaRPr lang="en-GB"/>
          </a:p>
        </p:txBody>
      </p:sp>
      <p:sp>
        <p:nvSpPr>
          <p:cNvPr id="5" name="Chỗ dành sẵn cho Văn bản 2">
            <a:extLst>
              <a:ext uri="{FF2B5EF4-FFF2-40B4-BE49-F238E27FC236}">
                <a16:creationId xmlns:a16="http://schemas.microsoft.com/office/drawing/2014/main" id="{C7809B26-6BEB-20EE-50B0-2F2033488592}"/>
              </a:ext>
            </a:extLst>
          </p:cNvPr>
          <p:cNvSpPr txBox="1">
            <a:spLocks/>
          </p:cNvSpPr>
          <p:nvPr/>
        </p:nvSpPr>
        <p:spPr>
          <a:xfrm>
            <a:off x="304800" y="3368524"/>
            <a:ext cx="87630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Also [</a:t>
            </a:r>
            <a:r>
              <a:rPr lang="en-US" kern="0">
                <a:solidFill>
                  <a:srgbClr val="FF0000"/>
                </a:solidFill>
              </a:rPr>
              <a:t>slightly I</a:t>
            </a:r>
            <a:r>
              <a:rPr lang="en-US" kern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Besides [</a:t>
            </a:r>
            <a:r>
              <a:rPr lang="en-US" kern="0">
                <a:solidFill>
                  <a:srgbClr val="FF0000"/>
                </a:solidFill>
              </a:rPr>
              <a:t>N</a:t>
            </a:r>
            <a:r>
              <a:rPr lang="en-US" kern="0"/>
              <a:t>]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furthermore [</a:t>
            </a:r>
            <a:r>
              <a:rPr lang="en-US" kern="0">
                <a:solidFill>
                  <a:srgbClr val="FF0000"/>
                </a:solidFill>
              </a:rPr>
              <a:t>F,A</a:t>
            </a:r>
            <a:r>
              <a:rPr lang="en-US" kern="0"/>
              <a:t>]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/>
              <a:t>moreover [</a:t>
            </a:r>
            <a:r>
              <a:rPr lang="en-US" kern="0">
                <a:solidFill>
                  <a:srgbClr val="FF0000"/>
                </a:solidFill>
              </a:rPr>
              <a:t>A</a:t>
            </a:r>
            <a:r>
              <a:rPr lang="en-US" kern="0"/>
              <a:t>]  </a:t>
            </a:r>
          </a:p>
          <a:p>
            <a:endParaRPr lang="en-GB" kern="0"/>
          </a:p>
        </p:txBody>
      </p:sp>
    </p:spTree>
    <p:extLst>
      <p:ext uri="{BB962C8B-B14F-4D97-AF65-F5344CB8AC3E}">
        <p14:creationId xmlns:p14="http://schemas.microsoft.com/office/powerpoint/2010/main" val="98328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F4784-D542-6A33-FF91-A6E0CB68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072119" cy="615553"/>
          </a:xfrm>
        </p:spPr>
        <p:txBody>
          <a:bodyPr/>
          <a:lstStyle/>
          <a:p>
            <a:r>
              <a:rPr lang="en-US" kern="0"/>
              <a:t>Also [</a:t>
            </a:r>
            <a:r>
              <a:rPr lang="en-US" kern="0">
                <a:solidFill>
                  <a:srgbClr val="FF0000"/>
                </a:solidFill>
              </a:rPr>
              <a:t>slightly I</a:t>
            </a:r>
            <a:r>
              <a:rPr lang="en-US" kern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387D3-44EB-30E6-E57F-81C6F63E95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8C203-8FCB-630B-AD42-04783DB4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5660280" cy="41037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065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F4784-D542-6A33-FF91-A6E0CB68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072119" cy="615553"/>
          </a:xfrm>
        </p:spPr>
        <p:txBody>
          <a:bodyPr/>
          <a:lstStyle/>
          <a:p>
            <a:r>
              <a:rPr lang="en-US" kern="0"/>
              <a:t>Besides [</a:t>
            </a:r>
            <a:r>
              <a:rPr lang="en-US" kern="0">
                <a:solidFill>
                  <a:srgbClr val="FF0000"/>
                </a:solidFill>
              </a:rPr>
              <a:t>N</a:t>
            </a:r>
            <a:r>
              <a:rPr lang="en-US" kern="0"/>
              <a:t>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387D3-44EB-30E6-E57F-81C6F63E95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76E25-7457-E8E0-060F-6DF4C4C1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1568125"/>
            <a:ext cx="6248400" cy="48098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5517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F4784-D542-6A33-FF91-A6E0CB68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599"/>
            <a:ext cx="8379459" cy="951485"/>
          </a:xfrm>
        </p:spPr>
        <p:txBody>
          <a:bodyPr/>
          <a:lstStyle/>
          <a:p>
            <a:r>
              <a:rPr lang="en-US" kern="0"/>
              <a:t>furthermore [</a:t>
            </a:r>
            <a:r>
              <a:rPr lang="en-US" kern="0">
                <a:solidFill>
                  <a:srgbClr val="FF0000"/>
                </a:solidFill>
              </a:rPr>
              <a:t>F,A</a:t>
            </a:r>
            <a:r>
              <a:rPr lang="en-US" kern="0"/>
              <a:t>] </a:t>
            </a:r>
            <a:br>
              <a:rPr lang="en-US" kern="0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387D3-44EB-30E6-E57F-81C6F63E95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884AC-2B79-075E-FF33-8FF292DE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79" y="1736769"/>
            <a:ext cx="6134100" cy="40844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998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F4784-D542-6A33-FF91-A6E0CB68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379459" cy="799085"/>
          </a:xfrm>
        </p:spPr>
        <p:txBody>
          <a:bodyPr/>
          <a:lstStyle/>
          <a:p>
            <a:r>
              <a:rPr lang="en-US" kern="0"/>
              <a:t>moreover [</a:t>
            </a:r>
            <a:r>
              <a:rPr lang="en-US" kern="0">
                <a:solidFill>
                  <a:srgbClr val="FF0000"/>
                </a:solidFill>
              </a:rPr>
              <a:t>A</a:t>
            </a:r>
            <a:r>
              <a:rPr lang="en-US" kern="0"/>
              <a:t>]  </a:t>
            </a:r>
            <a:br>
              <a:rPr lang="en-US" kern="0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387D3-44EB-30E6-E57F-81C6F63E95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E6982-71C1-5F64-7F52-B7540A8E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447800"/>
            <a:ext cx="6400800" cy="46809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9220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3EA3-E56A-6720-14D2-311B937E0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137160"/>
            <a:ext cx="8455659" cy="615553"/>
          </a:xfrm>
        </p:spPr>
        <p:txBody>
          <a:bodyPr/>
          <a:lstStyle/>
          <a:p>
            <a:pPr algn="ctr"/>
            <a:r>
              <a:rPr lang="en-US"/>
              <a:t>Furthermore </a:t>
            </a:r>
            <a:r>
              <a:rPr lang="en-US">
                <a:solidFill>
                  <a:srgbClr val="FF0000"/>
                </a:solidFill>
              </a:rPr>
              <a:t>VS</a:t>
            </a:r>
            <a:r>
              <a:rPr lang="en-US"/>
              <a:t> Moreover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DD98D-0999-7491-6E59-60E2F07802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39F4D-729A-886C-B7A0-0A9B467D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36" y="1566086"/>
            <a:ext cx="6616763" cy="5161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591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506618C9-E959-4758-9EA2-DE6AB0EB90B7}"/>
              </a:ext>
            </a:extLst>
          </p:cNvPr>
          <p:cNvSpPr/>
          <p:nvPr/>
        </p:nvSpPr>
        <p:spPr>
          <a:xfrm>
            <a:off x="228600" y="1828800"/>
            <a:ext cx="5020695" cy="3050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9A2F988-8267-4B2C-976D-7ABBBDA3B032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80772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rgbClr val="775F5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kern="0" spc="-5"/>
              <a:t>Previously – linking scope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8658911-7392-47ED-BCAA-350E013372A6}"/>
              </a:ext>
            </a:extLst>
          </p:cNvPr>
          <p:cNvSpPr txBox="1"/>
          <p:nvPr/>
        </p:nvSpPr>
        <p:spPr>
          <a:xfrm>
            <a:off x="5257594" y="1600200"/>
            <a:ext cx="374230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[</a:t>
            </a:r>
            <a:r>
              <a:rPr lang="en-US">
                <a:solidFill>
                  <a:srgbClr val="7030A0"/>
                </a:solidFill>
              </a:rPr>
              <a:t>Nobody else hit Andy</a:t>
            </a:r>
            <a:r>
              <a:rPr lang="en-US"/>
              <a:t>]</a:t>
            </a:r>
          </a:p>
          <a:p>
            <a:pPr>
              <a:lnSpc>
                <a:spcPct val="150000"/>
              </a:lnSpc>
            </a:pPr>
            <a:r>
              <a:rPr lang="en-GB"/>
              <a:t>[</a:t>
            </a:r>
            <a:r>
              <a:rPr lang="en-GB">
                <a:solidFill>
                  <a:srgbClr val="7030A0"/>
                </a:solidFill>
              </a:rPr>
              <a:t>John did nothing else to Andy</a:t>
            </a:r>
            <a:r>
              <a:rPr lang="en-GB"/>
              <a:t>]</a:t>
            </a:r>
          </a:p>
          <a:p>
            <a:pPr>
              <a:lnSpc>
                <a:spcPct val="150000"/>
              </a:lnSpc>
            </a:pPr>
            <a:r>
              <a:rPr lang="en-GB"/>
              <a:t>[</a:t>
            </a:r>
            <a:r>
              <a:rPr lang="en-GB">
                <a:solidFill>
                  <a:srgbClr val="7030A0"/>
                </a:solidFill>
              </a:rPr>
              <a:t>John hit nobody else in the ey</a:t>
            </a:r>
            <a:r>
              <a:rPr lang="en-GB"/>
              <a:t>e]</a:t>
            </a:r>
          </a:p>
          <a:p>
            <a:pPr>
              <a:lnSpc>
                <a:spcPct val="150000"/>
              </a:lnSpc>
            </a:pPr>
            <a:r>
              <a:rPr lang="en-GB"/>
              <a:t>[</a:t>
            </a:r>
            <a:r>
              <a:rPr lang="en-GB">
                <a:solidFill>
                  <a:srgbClr val="7030A0"/>
                </a:solidFill>
              </a:rPr>
              <a:t>and not outside the eye</a:t>
            </a:r>
            <a:r>
              <a:rPr lang="en-GB"/>
              <a:t>]</a:t>
            </a:r>
          </a:p>
          <a:p>
            <a:pPr>
              <a:lnSpc>
                <a:spcPct val="150000"/>
              </a:lnSpc>
            </a:pPr>
            <a:r>
              <a:rPr lang="en-GB"/>
              <a:t>[</a:t>
            </a:r>
            <a:r>
              <a:rPr lang="en-GB">
                <a:solidFill>
                  <a:srgbClr val="7030A0"/>
                </a:solidFill>
              </a:rPr>
              <a:t>and not other body parts</a:t>
            </a:r>
            <a:r>
              <a:rPr lang="en-GB"/>
              <a:t>]</a:t>
            </a:r>
          </a:p>
          <a:p>
            <a:pPr>
              <a:lnSpc>
                <a:spcPct val="150000"/>
              </a:lnSpc>
            </a:pPr>
            <a:r>
              <a:rPr lang="en-GB"/>
              <a:t>[</a:t>
            </a:r>
            <a:r>
              <a:rPr lang="en-GB">
                <a:solidFill>
                  <a:srgbClr val="7030A0"/>
                </a:solidFill>
              </a:rPr>
              <a:t>Andy has only one eye</a:t>
            </a:r>
            <a:r>
              <a:rPr lang="en-GB"/>
              <a:t>]</a:t>
            </a:r>
          </a:p>
          <a:p>
            <a:pPr>
              <a:lnSpc>
                <a:spcPct val="150000"/>
              </a:lnSpc>
            </a:pPr>
            <a:r>
              <a:rPr lang="en-GB"/>
              <a:t>[</a:t>
            </a:r>
            <a:r>
              <a:rPr lang="en-GB">
                <a:solidFill>
                  <a:srgbClr val="7030A0"/>
                </a:solidFill>
              </a:rPr>
              <a:t>and not some other day</a:t>
            </a:r>
            <a:r>
              <a:rPr lang="en-GB"/>
              <a:t>]</a:t>
            </a:r>
          </a:p>
          <a:p>
            <a:pPr>
              <a:lnSpc>
                <a:spcPct val="150000"/>
              </a:lnSpc>
            </a:pPr>
            <a:r>
              <a:rPr lang="en-GB"/>
              <a:t>[</a:t>
            </a:r>
            <a:r>
              <a:rPr lang="en-GB">
                <a:solidFill>
                  <a:srgbClr val="7030A0"/>
                </a:solidFill>
              </a:rPr>
              <a:t>he didn’t want to do it any other day</a:t>
            </a:r>
            <a:r>
              <a:rPr lang="en-GB"/>
              <a:t>]</a:t>
            </a:r>
          </a:p>
          <a:p>
            <a:pPr>
              <a:lnSpc>
                <a:spcPct val="150000"/>
              </a:lnSpc>
            </a:pPr>
            <a:endParaRPr lang="en-GB"/>
          </a:p>
          <a:p>
            <a:endParaRPr lang="en-GB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C6F8DCD-E84F-465A-9255-1F9EF5A5E2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619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4461715-3537-47D2-B870-3524F087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29" y="145459"/>
            <a:ext cx="8072119" cy="615553"/>
          </a:xfrm>
        </p:spPr>
        <p:txBody>
          <a:bodyPr/>
          <a:lstStyle/>
          <a:p>
            <a:pPr algn="ctr"/>
            <a:r>
              <a:rPr lang="en-GB"/>
              <a:t>Conjunctive adverbs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7A2654E-5BA5-4265-ACBB-60044C292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79" y="1524000"/>
            <a:ext cx="8846821" cy="1846659"/>
          </a:xfrm>
        </p:spPr>
        <p:txBody>
          <a:bodyPr/>
          <a:lstStyle/>
          <a:p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Original sentences: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Bridget wants to take part in the next Olympics. She trains every day.</a:t>
            </a:r>
          </a:p>
          <a:p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Revised sentence: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Bridget wants to take part in the next Olympics</a:t>
            </a:r>
            <a:r>
              <a:rPr lang="en-US" b="0" i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; therefore, 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she trains every day.</a:t>
            </a: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C05BAF8-7095-4D47-98A6-CA82C5A4CC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70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85F8-F658-C48C-8F74-F08E018F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799"/>
            <a:ext cx="8686800" cy="1231106"/>
          </a:xfrm>
        </p:spPr>
        <p:txBody>
          <a:bodyPr/>
          <a:lstStyle/>
          <a:p>
            <a:r>
              <a:rPr lang="en-US"/>
              <a:t>SUBORDINATING CONJUNCTIONS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05129-D9B4-995C-6AAF-CEBDDEA431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3C89A-5731-D2DD-FA16-56CDA736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61737"/>
            <a:ext cx="8686800" cy="52591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6591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FFD7-F788-734C-9815-75A8ACBA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" y="400177"/>
            <a:ext cx="9065260" cy="984885"/>
          </a:xfrm>
        </p:spPr>
        <p:txBody>
          <a:bodyPr/>
          <a:lstStyle/>
          <a:p>
            <a:r>
              <a:rPr lang="en-US" sz="3200">
                <a:latin typeface="Cambria" panose="02040503050406030204" pitchFamily="18" charset="0"/>
              </a:rPr>
              <a:t>Semantic Categories of Subordinating Conjunctions</a:t>
            </a:r>
            <a:br>
              <a:rPr lang="en-US" sz="3200" b="1">
                <a:latin typeface="Cambria" panose="02040503050406030204" pitchFamily="18" charset="0"/>
              </a:rPr>
            </a:br>
            <a:endParaRPr lang="en-VN" sz="3200">
              <a:latin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34D55-B534-5345-AAE8-8779FCEE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40" y="1665509"/>
            <a:ext cx="8836661" cy="27699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Concession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Cause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endParaRPr lang="en-V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50D1B-79E5-4349-AC57-34582AC65C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 smtClean="0"/>
              <a:t>52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0452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2212-1FB7-DA4D-BBFD-02A16AB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8072119" cy="615553"/>
          </a:xfrm>
        </p:spPr>
        <p:txBody>
          <a:bodyPr/>
          <a:lstStyle/>
          <a:p>
            <a:r>
              <a:rPr lang="en-US">
                <a:latin typeface="Cambria" panose="02040503050406030204" pitchFamily="18" charset="0"/>
              </a:rPr>
              <a:t>Subordinating Conjunctions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FC141-C2AC-ED48-B147-A6815F9D7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974" y="1676400"/>
            <a:ext cx="8138159" cy="443198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>
                <a:latin typeface="Cambria" panose="02040503050406030204" pitchFamily="18" charset="0"/>
                <a:ea typeface="Cambria" panose="02040503050406030204" pitchFamily="18" charset="0"/>
              </a:rPr>
              <a:t>Time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latin typeface="Georgia" panose="02040502050405020303" pitchFamily="18" charset="0"/>
              </a:rPr>
              <a:t>After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FF0000"/>
                </a:solidFill>
                <a:latin typeface="Georgia" panose="02040502050405020303" pitchFamily="18" charset="0"/>
              </a:rPr>
              <a:t>As soon 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FF0000"/>
                </a:solidFill>
                <a:latin typeface="Georgia" panose="02040502050405020303" pitchFamily="18" charset="0"/>
              </a:rPr>
              <a:t>As long 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latin typeface="Georgia" panose="02040502050405020303" pitchFamily="18" charset="0"/>
              </a:rPr>
              <a:t>Before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latin typeface="Georgia" panose="02040502050405020303" pitchFamily="18" charset="0"/>
              </a:rPr>
              <a:t>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latin typeface="Georgia" panose="02040502050405020303" pitchFamily="18" charset="0"/>
              </a:rPr>
              <a:t>Still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latin typeface="Georgia" panose="02040502050405020303" pitchFamily="18" charset="0"/>
              </a:rPr>
              <a:t>Until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latin typeface="Georgia" panose="02040502050405020303" pitchFamily="18" charset="0"/>
              </a:rPr>
              <a:t>When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latin typeface="Georgia" panose="02040502050405020303" pitchFamily="18" charset="0"/>
              </a:rPr>
              <a:t>Whenever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latin typeface="Georgia" panose="02040502050405020303" pitchFamily="18" charset="0"/>
              </a:rPr>
              <a:t>While</a:t>
            </a:r>
          </a:p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6EF2C-4D91-9048-9DCC-7993D63F02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 smtClean="0"/>
              <a:t>53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70557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D0E045-D3E7-4C90-B92C-0245B456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137160"/>
            <a:ext cx="8072119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6123A1C-36A3-4626-ACDE-ED0121C3E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79" y="1676400"/>
            <a:ext cx="8542021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As long as?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As soon as?</a:t>
            </a: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7807EBB-BF6F-4549-863F-51A51A6258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54</a:t>
            </a:fld>
            <a:endParaRPr lang="en-GB"/>
          </a:p>
        </p:txBody>
      </p:sp>
      <p:sp>
        <p:nvSpPr>
          <p:cNvPr id="5" name="Chỗ dành sẵn cho Văn bản 2">
            <a:extLst>
              <a:ext uri="{FF2B5EF4-FFF2-40B4-BE49-F238E27FC236}">
                <a16:creationId xmlns:a16="http://schemas.microsoft.com/office/drawing/2014/main" id="{A9D12E55-8441-42FE-A395-9C528C9034CF}"/>
              </a:ext>
            </a:extLst>
          </p:cNvPr>
          <p:cNvSpPr txBox="1">
            <a:spLocks/>
          </p:cNvSpPr>
          <p:nvPr/>
        </p:nvSpPr>
        <p:spPr>
          <a:xfrm>
            <a:off x="381000" y="2549485"/>
            <a:ext cx="891539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kern="0"/>
              <a:t>Sample clip</a:t>
            </a:r>
            <a:endParaRPr lang="en-GB" i="1" kern="0"/>
          </a:p>
        </p:txBody>
      </p:sp>
      <p:pic>
        <p:nvPicPr>
          <p:cNvPr id="6" name="Graphic 6" descr="Tiến nhanh về phía trước">
            <a:extLst>
              <a:ext uri="{FF2B5EF4-FFF2-40B4-BE49-F238E27FC236}">
                <a16:creationId xmlns:a16="http://schemas.microsoft.com/office/drawing/2014/main" id="{98A00D3D-FBA2-4BB8-8FB2-62B08D26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2647310"/>
            <a:ext cx="3061213" cy="30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63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5BAE007-128A-49EE-B3FB-8078CB92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7609"/>
            <a:ext cx="8072119" cy="615553"/>
          </a:xfrm>
        </p:spPr>
        <p:txBody>
          <a:bodyPr/>
          <a:lstStyle/>
          <a:p>
            <a:pPr algn="ctr"/>
            <a:r>
              <a:rPr lang="en-US"/>
              <a:t>FYI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8C73205-9955-40FC-92A4-E371E3D78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761" y="1239505"/>
            <a:ext cx="8138159" cy="2284729"/>
          </a:xfrm>
        </p:spPr>
        <p:txBody>
          <a:bodyPr/>
          <a:lstStyle/>
          <a:p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CDD1E4-F16B-4118-8CEF-A2CD125D9C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6583680" y="6368212"/>
            <a:ext cx="2103120" cy="342900"/>
          </a:xfrm>
        </p:spPr>
        <p:txBody>
          <a:bodyPr/>
          <a:lstStyle/>
          <a:p>
            <a:fld id="{B6F15528-21DE-4FAA-801E-634DDDAF4B2B}" type="slidenum">
              <a:rPr lang="en-GB" smtClean="0"/>
              <a:t>55</a:t>
            </a:fld>
            <a:endParaRPr lang="en-GB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68983563-361D-4D86-AFC9-77B33368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14" y="4476130"/>
            <a:ext cx="8741571" cy="2284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8456E9A-6C45-49B3-9145-61C8FB80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" y="1265260"/>
            <a:ext cx="9144000" cy="32108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3683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9A569B4-FD75-4817-8816-B1103026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9" y="228600"/>
            <a:ext cx="8072119" cy="615553"/>
          </a:xfrm>
        </p:spPr>
        <p:txBody>
          <a:bodyPr/>
          <a:lstStyle/>
          <a:p>
            <a:r>
              <a:rPr lang="en-US">
                <a:latin typeface="Cambria" panose="02040503050406030204" pitchFamily="18" charset="0"/>
              </a:rPr>
              <a:t>Subordinating Conjunctions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2247725-00EE-4A63-8D58-16EE2142D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39" y="1600200"/>
            <a:ext cx="8529320" cy="3323987"/>
          </a:xfrm>
        </p:spPr>
        <p:txBody>
          <a:bodyPr/>
          <a:lstStyle/>
          <a:p>
            <a:r>
              <a:rPr lang="en-US" b="1" i="1">
                <a:solidFill>
                  <a:srgbClr val="282828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2. Concession</a:t>
            </a:r>
          </a:p>
          <a:p>
            <a:endParaRPr lang="en-US" b="1" i="1">
              <a:solidFill>
                <a:srgbClr val="282828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  <a:cs typeface="Gautami" panose="020B0502040204020203" pitchFamily="34" charset="0"/>
              </a:rPr>
              <a:t>Although </a:t>
            </a:r>
            <a:b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  <a:cs typeface="Gautami" panose="020B0502040204020203" pitchFamily="34" charset="0"/>
              </a:rPr>
            </a:br>
            <a:r>
              <a:rPr lang="en-US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Sarah completed her report </a:t>
            </a:r>
            <a:r>
              <a:rPr lang="en-US" b="0" i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although </a:t>
            </a:r>
            <a:r>
              <a:rPr lang="en-US" b="0" i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she had to stay late to get it done.</a:t>
            </a:r>
            <a:endParaRPr lang="en-US" b="0" i="1">
              <a:solidFill>
                <a:srgbClr val="282828"/>
              </a:solidFill>
              <a:effectLst/>
              <a:latin typeface="Georgia" panose="02040502050405020303" pitchFamily="18" charset="0"/>
              <a:cs typeface="Gautam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282828"/>
                </a:solidFill>
                <a:latin typeface="Georgia" panose="02040502050405020303" pitchFamily="18" charset="0"/>
                <a:cs typeface="Gautami" panose="020B0502040204020203" pitchFamily="34" charset="0"/>
              </a:rPr>
              <a:t>Though</a:t>
            </a:r>
            <a:endParaRPr lang="en-US" b="0" i="1">
              <a:solidFill>
                <a:srgbClr val="282828"/>
              </a:solidFill>
              <a:effectLst/>
              <a:latin typeface="Georgia" panose="02040502050405020303" pitchFamily="18" charset="0"/>
              <a:cs typeface="Gautam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  <a:cs typeface="Gautami" panose="020B0502040204020203" pitchFamily="34" charset="0"/>
              </a:rPr>
              <a:t>Even though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  <a:cs typeface="Gautami" panose="020B0502040204020203" pitchFamily="34" charset="0"/>
              </a:rPr>
              <a:t>As though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i="1">
              <a:latin typeface="Georgia" panose="02040502050405020303" pitchFamily="18" charset="0"/>
              <a:cs typeface="Gautami" panose="020B0502040204020203" pitchFamily="34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671ECCF-1572-453C-83B5-B10B256836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42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E1F2238-4B42-4E62-A3E2-AC88E0A0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51" y="278487"/>
            <a:ext cx="8072119" cy="615553"/>
          </a:xfrm>
        </p:spPr>
        <p:txBody>
          <a:bodyPr/>
          <a:lstStyle/>
          <a:p>
            <a:r>
              <a:rPr lang="en-US"/>
              <a:t>Practice p.37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4B9D901-5C04-4F28-A324-50A589E2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676400"/>
            <a:ext cx="8839200" cy="369332"/>
          </a:xfrm>
        </p:spPr>
        <p:txBody>
          <a:bodyPr/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3-My parents bought a new house and they still liked the old one.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10A5900-A0B5-4EB1-86A5-03F84BC7FC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57</a:t>
            </a:fld>
            <a:endParaRPr lang="en-GB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732EEBA-2E14-4C0B-92F7-B9B4C977927C}"/>
              </a:ext>
            </a:extLst>
          </p:cNvPr>
          <p:cNvSpPr txBox="1"/>
          <p:nvPr/>
        </p:nvSpPr>
        <p:spPr>
          <a:xfrm>
            <a:off x="0" y="3505200"/>
            <a:ext cx="9144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9-Some people believe in everything they see and hear on commercials, and many of the advertisements give misinformation.</a:t>
            </a:r>
            <a:b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GB" sz="2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Chỗ dành sẵn cho Văn bản 2">
            <a:extLst>
              <a:ext uri="{FF2B5EF4-FFF2-40B4-BE49-F238E27FC236}">
                <a16:creationId xmlns:a16="http://schemas.microsoft.com/office/drawing/2014/main" id="{00A98639-E4BF-4E52-AB8F-801DC921FCA3}"/>
              </a:ext>
            </a:extLst>
          </p:cNvPr>
          <p:cNvSpPr txBox="1">
            <a:spLocks/>
          </p:cNvSpPr>
          <p:nvPr/>
        </p:nvSpPr>
        <p:spPr>
          <a:xfrm>
            <a:off x="152400" y="2314577"/>
            <a:ext cx="88392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>
                <a:latin typeface="Cambria" panose="02040503050406030204" pitchFamily="18" charset="0"/>
                <a:ea typeface="Cambria" panose="02040503050406030204" pitchFamily="18" charset="0"/>
              </a:rPr>
              <a:t>-&gt; My parents bought a new house </a:t>
            </a:r>
            <a:r>
              <a:rPr lang="en-US" ker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although</a:t>
            </a:r>
            <a:r>
              <a:rPr lang="en-US" kern="0">
                <a:latin typeface="Cambria" panose="02040503050406030204" pitchFamily="18" charset="0"/>
                <a:ea typeface="Cambria" panose="02040503050406030204" pitchFamily="18" charset="0"/>
              </a:rPr>
              <a:t> they still liked the old one.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D9EDF88-F1EF-4D82-8CF9-A82D706D9332}"/>
              </a:ext>
            </a:extLst>
          </p:cNvPr>
          <p:cNvSpPr txBox="1"/>
          <p:nvPr/>
        </p:nvSpPr>
        <p:spPr>
          <a:xfrm>
            <a:off x="0" y="4495800"/>
            <a:ext cx="91168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-&gt; Some people believe in everything they see and hear on commercials, </a:t>
            </a:r>
            <a:r>
              <a:rPr lang="en-US" sz="22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although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many of the advertisements give misinformation.</a:t>
            </a:r>
            <a:b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GB" sz="2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84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F2D964E-8E69-484A-A762-C2012AC6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799"/>
            <a:ext cx="8303259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84079B8-A7F3-4558-BAF0-A263C47D1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831844"/>
            <a:ext cx="7988298" cy="369332"/>
          </a:xfrm>
        </p:spPr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Even though </a:t>
            </a:r>
            <a:r>
              <a:rPr lang="en-US"/>
              <a:t>VS </a:t>
            </a:r>
            <a:r>
              <a:rPr lang="en-US" b="1">
                <a:solidFill>
                  <a:srgbClr val="FF0000"/>
                </a:solidFill>
              </a:rPr>
              <a:t>although</a:t>
            </a:r>
            <a:r>
              <a:rPr lang="en-US"/>
              <a:t> VS </a:t>
            </a:r>
            <a:r>
              <a:rPr lang="en-US" b="1">
                <a:solidFill>
                  <a:srgbClr val="FF0000"/>
                </a:solidFill>
              </a:rPr>
              <a:t>though</a:t>
            </a:r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1C73A3D-89F4-4B67-B6A0-6F4179526E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58</a:t>
            </a:fld>
            <a:endParaRPr lang="en-GB"/>
          </a:p>
        </p:txBody>
      </p:sp>
      <p:pic>
        <p:nvPicPr>
          <p:cNvPr id="4098" name="Picture 2" descr="Although (VS) Though (VS) Even Though - YouTube">
            <a:extLst>
              <a:ext uri="{FF2B5EF4-FFF2-40B4-BE49-F238E27FC236}">
                <a16:creationId xmlns:a16="http://schemas.microsoft.com/office/drawing/2014/main" id="{603FCFC8-3905-4C98-A99F-C848F99DB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14600"/>
            <a:ext cx="528319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719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05CBFEB-2086-45AE-87F9-FAABE2112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048" y="1828800"/>
            <a:ext cx="8070850" cy="1107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Even though </a:t>
            </a:r>
            <a:r>
              <a:rPr lang="en-US" i="1"/>
              <a:t>(</a:t>
            </a:r>
            <a:r>
              <a:rPr lang="en-US" i="1">
                <a:solidFill>
                  <a:srgbClr val="FF0000"/>
                </a:solidFill>
              </a:rPr>
              <a:t>F</a:t>
            </a:r>
            <a:r>
              <a:rPr lang="en-US" i="1"/>
              <a:t>, most emphatic)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Although </a:t>
            </a:r>
            <a:r>
              <a:rPr lang="en-US" i="1"/>
              <a:t>(</a:t>
            </a:r>
            <a:r>
              <a:rPr lang="en-US" i="1">
                <a:solidFill>
                  <a:srgbClr val="FF0000"/>
                </a:solidFill>
              </a:rPr>
              <a:t>N</a:t>
            </a:r>
            <a:r>
              <a:rPr lang="en-US" i="1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Though </a:t>
            </a:r>
            <a:r>
              <a:rPr lang="en-US" i="1"/>
              <a:t>(</a:t>
            </a:r>
            <a:r>
              <a:rPr lang="en-US" i="1">
                <a:solidFill>
                  <a:srgbClr val="FF0000"/>
                </a:solidFill>
              </a:rPr>
              <a:t>I</a:t>
            </a:r>
            <a:r>
              <a:rPr lang="en-US" i="1"/>
              <a:t>, least emphatic)</a:t>
            </a:r>
            <a:endParaRPr lang="en-GB" i="1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90611A1-26E0-4E9F-A4FB-FC1530DA26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59</a:t>
            </a:fld>
            <a:endParaRPr lang="en-GB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B834E277-998A-4D90-A417-540F93F2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304800"/>
            <a:ext cx="8070850" cy="87471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5F70E81-853C-4A6F-8D51-A888781A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9" y="3533753"/>
            <a:ext cx="8537361" cy="21495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14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3DBE71-93C4-4BE9-B852-EDBFC7EA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AB80797B-E0A1-4C86-8C17-144D637AE8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</a:t>
            </a:fld>
            <a:endParaRPr lang="en-GB"/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25B39300-BB54-462E-806F-1F49F329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411" y="137160"/>
            <a:ext cx="9463411" cy="135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62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2212-1FB7-DA4D-BBFD-02A16AB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8072119" cy="615553"/>
          </a:xfrm>
        </p:spPr>
        <p:txBody>
          <a:bodyPr/>
          <a:lstStyle/>
          <a:p>
            <a:r>
              <a:rPr lang="en-US">
                <a:latin typeface="Cambria" panose="02040503050406030204" pitchFamily="18" charset="0"/>
              </a:rPr>
              <a:t>Subordinating Conjunctions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FC141-C2AC-ED48-B147-A6815F9D7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974" y="1676400"/>
            <a:ext cx="8138159" cy="1846659"/>
          </a:xfrm>
        </p:spPr>
        <p:txBody>
          <a:bodyPr/>
          <a:lstStyle/>
          <a:p>
            <a:r>
              <a:rPr lang="en-US" b="1">
                <a:latin typeface="Cambria" panose="02040503050406030204" pitchFamily="18" charset="0"/>
                <a:ea typeface="Cambria" panose="02040503050406030204" pitchFamily="18" charset="0"/>
              </a:rPr>
              <a:t>3. Comparison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Just 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Whereas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In contrast to</a:t>
            </a:r>
            <a:endParaRPr lang="en-US" b="0" i="0">
              <a:solidFill>
                <a:srgbClr val="282828"/>
              </a:solidFill>
              <a:effectLst/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While (*)</a:t>
            </a:r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6EF2C-4D91-9048-9DCC-7993D63F02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 smtClean="0"/>
              <a:t>60</a:t>
            </a:fld>
            <a:endParaRPr 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DCFC3-F812-8A47-B558-ABDB5AB3D41B}"/>
              </a:ext>
            </a:extLst>
          </p:cNvPr>
          <p:cNvSpPr txBox="1"/>
          <p:nvPr/>
        </p:nvSpPr>
        <p:spPr>
          <a:xfrm>
            <a:off x="177076" y="3886200"/>
            <a:ext cx="8662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/>
              <a:t>E</a:t>
            </a:r>
            <a:r>
              <a:rPr lang="en-US"/>
              <a:t>.g</a:t>
            </a:r>
            <a:r>
              <a:rPr lang="en-V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 will succeed </a:t>
            </a:r>
            <a:r>
              <a:rPr lang="en-US" b="1">
                <a:solidFill>
                  <a:srgbClr val="FF0000"/>
                </a:solidFill>
              </a:rPr>
              <a:t>whereas</a:t>
            </a:r>
            <a:r>
              <a:rPr lang="en-US"/>
              <a:t> you will fail.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day began cold and blustery, </a:t>
            </a:r>
            <a:r>
              <a:rPr lang="en-US" b="1">
                <a:solidFill>
                  <a:srgbClr val="FF0000"/>
                </a:solidFill>
              </a:rPr>
              <a:t>in contrast to </a:t>
            </a:r>
            <a:r>
              <a:rPr lang="en-US"/>
              <a:t>almost two weeks of uninterrupted sunshine.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56669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D62521-392D-4A54-8D99-332CCDEE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599"/>
            <a:ext cx="8379459" cy="615553"/>
          </a:xfrm>
        </p:spPr>
        <p:txBody>
          <a:bodyPr/>
          <a:lstStyle/>
          <a:p>
            <a:r>
              <a:rPr lang="en-US"/>
              <a:t>Practice p.37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5407EE1-A459-48C5-9B94-EA5E8353B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42" y="1600200"/>
            <a:ext cx="8806758" cy="738664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1-While</a:t>
            </a:r>
            <a:r>
              <a:rPr lang="en-US"/>
              <a:t> camping in the mountains or on beaches is not very expensive, you must first buy a lot of essential equipment.</a:t>
            </a: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4E7A4FB-B5CD-4D62-ACCF-5FBBFFD3E9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61</a:t>
            </a:fld>
            <a:endParaRPr lang="en-GB"/>
          </a:p>
        </p:txBody>
      </p:sp>
      <p:sp>
        <p:nvSpPr>
          <p:cNvPr id="5" name="Chỗ dành sẵn cho Văn bản 2">
            <a:extLst>
              <a:ext uri="{FF2B5EF4-FFF2-40B4-BE49-F238E27FC236}">
                <a16:creationId xmlns:a16="http://schemas.microsoft.com/office/drawing/2014/main" id="{3CF75B86-BA1B-4A8B-BA56-A0288D102C87}"/>
              </a:ext>
            </a:extLst>
          </p:cNvPr>
          <p:cNvSpPr txBox="1">
            <a:spLocks/>
          </p:cNvSpPr>
          <p:nvPr/>
        </p:nvSpPr>
        <p:spPr>
          <a:xfrm>
            <a:off x="261041" y="3666863"/>
            <a:ext cx="880675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kern="0"/>
              <a:t>Or</a:t>
            </a:r>
            <a:r>
              <a:rPr lang="en-US" kern="0"/>
              <a:t> </a:t>
            </a:r>
          </a:p>
          <a:p>
            <a:r>
              <a:rPr lang="en-US" kern="0"/>
              <a:t>Camping in the mountains or on beaches is not very expensive</a:t>
            </a:r>
            <a:r>
              <a:rPr lang="en-US" kern="0">
                <a:solidFill>
                  <a:srgbClr val="FF0000"/>
                </a:solidFill>
              </a:rPr>
              <a:t>. However, </a:t>
            </a:r>
            <a:r>
              <a:rPr lang="en-US" kern="0"/>
              <a:t>you must first buy a lot of essential equipment.</a:t>
            </a:r>
            <a:endParaRPr lang="en-GB" kern="0"/>
          </a:p>
        </p:txBody>
      </p:sp>
      <p:sp>
        <p:nvSpPr>
          <p:cNvPr id="6" name="Chỗ dành sẵn cho Văn bản 2">
            <a:extLst>
              <a:ext uri="{FF2B5EF4-FFF2-40B4-BE49-F238E27FC236}">
                <a16:creationId xmlns:a16="http://schemas.microsoft.com/office/drawing/2014/main" id="{0D40BF53-794E-41A3-8368-695A2A42CA49}"/>
              </a:ext>
            </a:extLst>
          </p:cNvPr>
          <p:cNvSpPr txBox="1">
            <a:spLocks/>
          </p:cNvSpPr>
          <p:nvPr/>
        </p:nvSpPr>
        <p:spPr>
          <a:xfrm>
            <a:off x="168621" y="2634663"/>
            <a:ext cx="880675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>
                <a:solidFill>
                  <a:srgbClr val="FF0000"/>
                </a:solidFill>
              </a:rPr>
              <a:t>-&gt; Although </a:t>
            </a:r>
            <a:r>
              <a:rPr lang="en-US" kern="0"/>
              <a:t>camping in the mountains or on beaches is not very expensive, you must first buy a lot of essential equipment.</a:t>
            </a:r>
            <a:endParaRPr lang="en-GB" kern="0"/>
          </a:p>
        </p:txBody>
      </p:sp>
    </p:spTree>
    <p:extLst>
      <p:ext uri="{BB962C8B-B14F-4D97-AF65-F5344CB8AC3E}">
        <p14:creationId xmlns:p14="http://schemas.microsoft.com/office/powerpoint/2010/main" val="415157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2212-1FB7-DA4D-BBFD-02A16AB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8072119" cy="615553"/>
          </a:xfrm>
        </p:spPr>
        <p:txBody>
          <a:bodyPr/>
          <a:lstStyle/>
          <a:p>
            <a:r>
              <a:rPr lang="en-US">
                <a:latin typeface="Cambria" panose="02040503050406030204" pitchFamily="18" charset="0"/>
              </a:rPr>
              <a:t>Subordinating Conjunctions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FC141-C2AC-ED48-B147-A6815F9D7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974" y="1676400"/>
            <a:ext cx="8138159" cy="2215991"/>
          </a:xfrm>
        </p:spPr>
        <p:txBody>
          <a:bodyPr/>
          <a:lstStyle/>
          <a:p>
            <a:r>
              <a:rPr lang="en-US" b="1">
                <a:latin typeface="Cambria" panose="02040503050406030204" pitchFamily="18" charset="0"/>
                <a:ea typeface="Cambria" panose="02040503050406030204" pitchFamily="18" charset="0"/>
              </a:rPr>
              <a:t>4. Cause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Because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Since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In order that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So that</a:t>
            </a:r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6EF2C-4D91-9048-9DCC-7993D63F02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 smtClean="0"/>
              <a:t>62</a:t>
            </a:fld>
            <a:endParaRPr 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DCFC3-F812-8A47-B558-ABDB5AB3D41B}"/>
              </a:ext>
            </a:extLst>
          </p:cNvPr>
          <p:cNvSpPr txBox="1"/>
          <p:nvPr/>
        </p:nvSpPr>
        <p:spPr>
          <a:xfrm>
            <a:off x="2667000" y="1981200"/>
            <a:ext cx="6275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E.g</a:t>
            </a:r>
            <a:r>
              <a:rPr lang="en-V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we work things (out) </a:t>
            </a:r>
            <a:r>
              <a:rPr lang="en-US" b="1">
                <a:solidFill>
                  <a:srgbClr val="FF0000"/>
                </a:solidFill>
              </a:rPr>
              <a:t>so that </a:t>
            </a:r>
            <a:r>
              <a:rPr lang="en-US"/>
              <a:t>there's always someone here to answer the phone during office hours?</a:t>
            </a:r>
            <a:r>
              <a:rPr lang="en-VN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80170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5BBD081-D7FA-4EF2-ADAC-11D6AF58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136406"/>
            <a:ext cx="8072119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5FC6BE4-8CE9-4A6E-8619-C4329E92F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79" y="1600200"/>
            <a:ext cx="8072119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In order that </a:t>
            </a:r>
            <a:r>
              <a:rPr lang="en-US"/>
              <a:t>VS </a:t>
            </a:r>
            <a:r>
              <a:rPr lang="en-US">
                <a:solidFill>
                  <a:srgbClr val="0070C0"/>
                </a:solidFill>
              </a:rPr>
              <a:t>so that</a:t>
            </a:r>
          </a:p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09CB04D-6B95-4555-A328-03AA66E69B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6969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FFF493A-A677-4F2F-8391-4BDB8C00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8072119" cy="428592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67056ED-CE4C-4ABE-B3A1-AB4CB79D2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13FA642-91AB-4FAA-9C2C-BA60475964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64</a:t>
            </a:fld>
            <a:endParaRPr lang="en-GB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AC96A57-028F-4D10-89AA-09736890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714"/>
            <a:ext cx="8991600" cy="4984095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2AD62E7-C07F-4B85-AD0A-08E1A117D5DB}"/>
              </a:ext>
            </a:extLst>
          </p:cNvPr>
          <p:cNvSpPr txBox="1"/>
          <p:nvPr/>
        </p:nvSpPr>
        <p:spPr>
          <a:xfrm>
            <a:off x="304800" y="6074509"/>
            <a:ext cx="73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=&gt; In order that (F) 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VS </a:t>
            </a:r>
            <a:r>
              <a:rPr lang="en-US" sz="22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 that (N, more common)</a:t>
            </a:r>
          </a:p>
        </p:txBody>
      </p:sp>
    </p:spTree>
    <p:extLst>
      <p:ext uri="{BB962C8B-B14F-4D97-AF65-F5344CB8AC3E}">
        <p14:creationId xmlns:p14="http://schemas.microsoft.com/office/powerpoint/2010/main" val="355175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7018C35-17AF-40E3-AED9-3972E5B28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770022"/>
            <a:ext cx="8138159" cy="738664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So </a:t>
            </a:r>
            <a:r>
              <a:rPr lang="en-US"/>
              <a:t>VS </a:t>
            </a:r>
            <a:r>
              <a:rPr lang="en-US">
                <a:solidFill>
                  <a:srgbClr val="0070C0"/>
                </a:solidFill>
              </a:rPr>
              <a:t>So that</a:t>
            </a:r>
          </a:p>
          <a:p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AFD4D6-2579-4044-B5FF-B09BCA6689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65</a:t>
            </a:fld>
            <a:endParaRPr lang="en-GB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E57FF088-9310-416A-9B16-5EFC528FF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81" y="137160"/>
            <a:ext cx="8072438" cy="1244600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17768C9-9588-40FD-AC91-3DB257FFDA53}"/>
              </a:ext>
            </a:extLst>
          </p:cNvPr>
          <p:cNvSpPr txBox="1"/>
          <p:nvPr/>
        </p:nvSpPr>
        <p:spPr>
          <a:xfrm>
            <a:off x="228600" y="1752600"/>
            <a:ext cx="85344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2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1.</a:t>
            </a:r>
            <a:r>
              <a:rPr lang="en-US" sz="2200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“SO THAT”</a:t>
            </a:r>
            <a:endParaRPr lang="en-US" sz="2200" b="0" i="0">
              <a:solidFill>
                <a:srgbClr val="141414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/>
            <a:r>
              <a:rPr lang="en-US" sz="2200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“so that “</a:t>
            </a:r>
            <a:r>
              <a:rPr lang="en-US" sz="22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AS A CONJUNCTION  ( ACTION – REASON/PURPOSE )</a:t>
            </a:r>
            <a:endParaRPr lang="en-US" sz="2200" b="0" i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/>
            <a:r>
              <a:rPr lang="en-US" sz="2200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“so that”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sz="2200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as a conjunction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is used </a:t>
            </a:r>
            <a:r>
              <a:rPr lang="en-US" sz="2200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make explanation about the clause or to express the reason or purpose of the clause. </a:t>
            </a:r>
            <a:r>
              <a:rPr lang="en-US" sz="2200" b="1" i="0">
                <a:solidFill>
                  <a:srgbClr val="80008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 what purpose something is done )</a:t>
            </a:r>
            <a:endParaRPr lang="en-US" sz="2200" b="0" i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/>
            <a:r>
              <a:rPr lang="en-US" sz="2200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Examples:</a:t>
            </a:r>
            <a:endParaRPr lang="en-US" sz="2200" b="0" i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He wants to earn lots of money </a:t>
            </a:r>
            <a:r>
              <a:rPr lang="en-US" sz="2200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so that</a:t>
            </a:r>
            <a:r>
              <a:rPr lang="en-US" sz="2200" b="0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he can buy many things that he wants.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put my glasses on </a:t>
            </a:r>
            <a:r>
              <a:rPr lang="en-US" sz="2200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so that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I could see the movie better.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His father gave him some story books </a:t>
            </a:r>
            <a:r>
              <a:rPr lang="en-US" sz="2200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so that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he could improve his reading.</a:t>
            </a:r>
          </a:p>
          <a:p>
            <a:pPr algn="l" fontAlgn="base"/>
            <a:endParaRPr lang="en-US" sz="2200" b="0" i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/>
            <a:r>
              <a:rPr lang="en-US" sz="22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ATTENTION:</a:t>
            </a:r>
            <a:endParaRPr lang="en-US" sz="2200" b="0" i="0">
              <a:solidFill>
                <a:srgbClr val="141414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200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“ that” 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can be omitted in an informal usage.</a:t>
            </a:r>
            <a:endParaRPr lang="en-US" sz="2200" b="0" i="0">
              <a:solidFill>
                <a:srgbClr val="141414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sz="2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95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1433CC-7A92-440A-BE3C-91DD9A44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325397"/>
            <a:ext cx="8072119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BCCA5FB-C188-46AA-B57D-6DC9E0DB7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686800" cy="3810714"/>
          </a:xfrm>
        </p:spPr>
        <p:txBody>
          <a:bodyPr/>
          <a:lstStyle/>
          <a:p>
            <a:pPr algn="l" fontAlgn="base"/>
            <a:r>
              <a:rPr lang="en-US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2.</a:t>
            </a:r>
            <a:r>
              <a:rPr lang="en-US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“SO”</a:t>
            </a:r>
            <a:endParaRPr lang="en-US" b="0" i="0">
              <a:solidFill>
                <a:srgbClr val="141414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/>
            <a:r>
              <a:rPr lang="en-US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“So”</a:t>
            </a:r>
            <a:r>
              <a:rPr lang="en-US" b="1" i="0">
                <a:solidFill>
                  <a:srgbClr val="8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AS A CONJUNCTION  ( SITUATION -RESULT/EFFECT)</a:t>
            </a:r>
          </a:p>
          <a:p>
            <a:pPr algn="l" fontAlgn="base"/>
            <a:endParaRPr lang="en-US" b="0" i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/>
            <a:r>
              <a:rPr lang="en-US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“so”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as a conjunction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is used </a:t>
            </a:r>
            <a:r>
              <a:rPr lang="en-US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connect two clauses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The clause which start with “so” introduces </a:t>
            </a:r>
            <a:r>
              <a:rPr lang="en-US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result of the first clause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 </a:t>
            </a:r>
          </a:p>
          <a:p>
            <a:pPr algn="l" fontAlgn="base"/>
            <a:r>
              <a:rPr lang="en-US" b="1" i="0">
                <a:solidFill>
                  <a:srgbClr val="80008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 what happened as a result )</a:t>
            </a:r>
            <a:br>
              <a:rPr lang="en-US" b="0" i="0">
                <a:solidFill>
                  <a:srgbClr val="14141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b="0" i="0">
              <a:solidFill>
                <a:srgbClr val="141414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/>
            <a:r>
              <a:rPr lang="en-US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Examples:</a:t>
            </a:r>
            <a:endParaRPr lang="en-US" b="0" i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They were tires</a:t>
            </a:r>
            <a:r>
              <a:rPr lang="en-US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they went to bed early.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have some money</a:t>
            </a:r>
            <a:r>
              <a:rPr lang="en-US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  <a:r>
              <a:rPr lang="en-US" b="0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want to buy a new car.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He ran very fast</a:t>
            </a:r>
            <a:r>
              <a:rPr lang="en-US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b="1" i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we couldn’t see him exactly.</a:t>
            </a:r>
          </a:p>
          <a:p>
            <a:endParaRPr lang="en-GB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1CA7BAD-A693-4CEE-8218-FECF204F4A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56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2212-1FB7-DA4D-BBFD-02A16AB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8072119" cy="615553"/>
          </a:xfrm>
        </p:spPr>
        <p:txBody>
          <a:bodyPr/>
          <a:lstStyle/>
          <a:p>
            <a:r>
              <a:rPr lang="en-US">
                <a:latin typeface="Cambria" panose="02040503050406030204" pitchFamily="18" charset="0"/>
              </a:rPr>
              <a:t>Subordinating Conjunctions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FC141-C2AC-ED48-B147-A6815F9D7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974" y="1676400"/>
            <a:ext cx="8138159" cy="2585323"/>
          </a:xfrm>
        </p:spPr>
        <p:txBody>
          <a:bodyPr/>
          <a:lstStyle/>
          <a:p>
            <a:r>
              <a:rPr lang="en-US" b="1">
                <a:latin typeface="Cambria" panose="02040503050406030204" pitchFamily="18" charset="0"/>
                <a:ea typeface="Cambria" panose="02040503050406030204" pitchFamily="18" charset="0"/>
              </a:rPr>
              <a:t>5.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Even if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In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Provided that</a:t>
            </a:r>
            <a:endParaRPr lang="en-US" b="0" i="0">
              <a:solidFill>
                <a:srgbClr val="282828"/>
              </a:solidFill>
              <a:effectLst/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Unless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282828"/>
                </a:solidFill>
                <a:latin typeface="Georgia" panose="02040502050405020303" pitchFamily="18" charset="0"/>
              </a:rPr>
              <a:t>Until (*)</a:t>
            </a:r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6EF2C-4D91-9048-9DCC-7993D63F02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 smtClean="0"/>
              <a:t>67</a:t>
            </a:fld>
            <a:endParaRPr 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DCFC3-F812-8A47-B558-ABDB5AB3D41B}"/>
              </a:ext>
            </a:extLst>
          </p:cNvPr>
          <p:cNvSpPr txBox="1"/>
          <p:nvPr/>
        </p:nvSpPr>
        <p:spPr>
          <a:xfrm>
            <a:off x="2971800" y="228600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E.g:</a:t>
            </a:r>
            <a:endParaRPr lang="en-V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Until</a:t>
            </a: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we know what is causing the problem, we will not be able to fix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60AF7BCB-4E64-4514-8930-4E86A777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261723"/>
            <a:ext cx="8991600" cy="242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1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DCC0A17-3C17-4815-BF57-89CD0D52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83066"/>
            <a:ext cx="8072119" cy="615553"/>
          </a:xfrm>
        </p:spPr>
        <p:txBody>
          <a:bodyPr/>
          <a:lstStyle/>
          <a:p>
            <a:pPr algn="ctr"/>
            <a:r>
              <a:rPr lang="en-US"/>
              <a:t>Food for thought – linearity revisit</a:t>
            </a: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71B3CBA-9FE1-4B63-BE34-A7F86C2363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68</a:t>
            </a:fld>
            <a:endParaRPr lang="en-GB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A411B69-66AA-4DA1-9AE4-B055123E0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47" y="815340"/>
            <a:ext cx="5578095" cy="5562600"/>
          </a:xfrm>
          <a:prstGeom prst="rect">
            <a:avLst/>
          </a:prstGeom>
        </p:spPr>
      </p:pic>
      <p:pic>
        <p:nvPicPr>
          <p:cNvPr id="7170" name="Picture 2" descr="Fat cat gif">
            <a:extLst>
              <a:ext uri="{FF2B5EF4-FFF2-40B4-BE49-F238E27FC236}">
                <a16:creationId xmlns:a16="http://schemas.microsoft.com/office/drawing/2014/main" id="{4E6D8053-1477-4098-91D0-58BEBD15F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99869"/>
            <a:ext cx="2966628" cy="277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2212-1FB7-DA4D-BBFD-02A16AB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8072119" cy="615553"/>
          </a:xfrm>
        </p:spPr>
        <p:txBody>
          <a:bodyPr/>
          <a:lstStyle/>
          <a:p>
            <a:r>
              <a:rPr lang="en-US">
                <a:latin typeface="Cambria" panose="02040503050406030204" pitchFamily="18" charset="0"/>
              </a:rPr>
              <a:t>Subordinating Conjunctions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FC141-C2AC-ED48-B147-A6815F9D7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974" y="1676400"/>
            <a:ext cx="8138159" cy="1477328"/>
          </a:xfrm>
        </p:spPr>
        <p:txBody>
          <a:bodyPr/>
          <a:lstStyle/>
          <a:p>
            <a:r>
              <a:rPr lang="en-US" b="1">
                <a:latin typeface="Cambria" panose="02040503050406030204" pitchFamily="18" charset="0"/>
                <a:ea typeface="Cambria" panose="02040503050406030204" pitchFamily="18" charset="0"/>
              </a:rPr>
              <a:t>6.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where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1">
                <a:solidFill>
                  <a:srgbClr val="282828"/>
                </a:solidFill>
                <a:effectLst/>
                <a:latin typeface="Georgia" panose="02040502050405020303" pitchFamily="18" charset="0"/>
              </a:rPr>
              <a:t>Wherever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strike="sngStrike">
                <a:solidFill>
                  <a:srgbClr val="282828"/>
                </a:solidFill>
                <a:latin typeface="Georgia" panose="02040502050405020303" pitchFamily="18" charset="0"/>
              </a:rPr>
              <a:t>whereas</a:t>
            </a:r>
            <a:endParaRPr lang="en-GB" b="0" i="0" strike="sngStrike">
              <a:solidFill>
                <a:srgbClr val="282828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6EF2C-4D91-9048-9DCC-7993D63F02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 smtClean="0"/>
              <a:t>69</a:t>
            </a:fld>
            <a:endParaRPr 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DCFC3-F812-8A47-B558-ABDB5AB3D41B}"/>
              </a:ext>
            </a:extLst>
          </p:cNvPr>
          <p:cNvSpPr txBox="1"/>
          <p:nvPr/>
        </p:nvSpPr>
        <p:spPr>
          <a:xfrm>
            <a:off x="3276600" y="1981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/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Wherever</a:t>
            </a:r>
            <a:r>
              <a:rPr lang="en-US"/>
              <a:t> she goes, I 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 want to know the school </a:t>
            </a:r>
            <a:r>
              <a:rPr lang="en-US">
                <a:solidFill>
                  <a:srgbClr val="FF0000"/>
                </a:solidFill>
              </a:rPr>
              <a:t>(where) </a:t>
            </a:r>
            <a:r>
              <a:rPr lang="en-US"/>
              <a:t>he goes to.</a:t>
            </a:r>
            <a:endParaRPr lang="en-VN"/>
          </a:p>
        </p:txBody>
      </p:sp>
      <p:pic>
        <p:nvPicPr>
          <p:cNvPr id="1026" name="Picture 2" descr="Meme: &quot;I will find you Wherever you are&quot; - All Templates - Meme-arsenal.com">
            <a:extLst>
              <a:ext uri="{FF2B5EF4-FFF2-40B4-BE49-F238E27FC236}">
                <a16:creationId xmlns:a16="http://schemas.microsoft.com/office/drawing/2014/main" id="{9F40ED9B-D02E-460F-9067-CBD32FA42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45790"/>
            <a:ext cx="6143284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69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343649F-A0A4-43F2-A7A8-A1D4042F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994172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WARM-UP: LINKING REVISIT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924C572-3A44-4E91-9D1C-7DD76000B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4267200"/>
          </a:xfrm>
        </p:spPr>
        <p:txBody>
          <a:bodyPr>
            <a:noAutofit/>
          </a:bodyPr>
          <a:lstStyle/>
          <a:p>
            <a:b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For sale: an antique desk suitable for lady with thick legs and large drawers.</a:t>
            </a:r>
            <a:b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Tuesday is Pensioner's Day - buy one, get one free!</a:t>
            </a:r>
            <a:b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Critics question self-inspection of cows during the mad cow outbreak.</a:t>
            </a:r>
            <a:b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Lost: small poodle. Reward. Neutered. Like one of the family.</a:t>
            </a:r>
            <a:b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We do not tear your clothing with machinery. We do it carefully by hand.</a:t>
            </a:r>
            <a:b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Will you please send someone to mend our cracked sidewalk? Yesterday my wife tripped on it and is now pregnant.</a:t>
            </a:r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6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2E3D9EC-B70E-48C1-AB11-7C301276290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092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FB17349-9231-425E-8C89-675CD2CE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39" y="1676400"/>
            <a:ext cx="8760461" cy="3893374"/>
          </a:xfrm>
        </p:spPr>
        <p:txBody>
          <a:bodyPr/>
          <a:lstStyle/>
          <a:p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Dalat is the city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where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….</a:t>
            </a:r>
          </a:p>
          <a:p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Dalat is the city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which ….</a:t>
            </a:r>
          </a:p>
          <a:p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Dalat is the city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whose ….</a:t>
            </a:r>
          </a:p>
          <a:p>
            <a:endParaRPr lang="en-US" sz="220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200" i="1">
                <a:latin typeface="Cambria" panose="02040503050406030204" pitchFamily="18" charset="0"/>
                <a:ea typeface="Cambria" panose="02040503050406030204" pitchFamily="18" charset="0"/>
              </a:rPr>
              <a:t>Sample answer:</a:t>
            </a:r>
          </a:p>
          <a:p>
            <a:pPr>
              <a:lnSpc>
                <a:spcPct val="150000"/>
              </a:lnSpc>
            </a:pP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Dalat is the city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where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our lovely writing teacher, Mr.Trung, was born</a:t>
            </a:r>
          </a:p>
          <a:p>
            <a:pPr>
              <a:lnSpc>
                <a:spcPct val="150000"/>
              </a:lnSpc>
            </a:pP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Dalat is the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(only) 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city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which 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I can call home.</a:t>
            </a:r>
          </a:p>
          <a:p>
            <a:pPr>
              <a:lnSpc>
                <a:spcPct val="150000"/>
              </a:lnSpc>
            </a:pP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Dalat is the city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whose girls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are gorgeous, bar none. </a:t>
            </a:r>
          </a:p>
          <a:p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20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75B228E-D291-4212-8A1C-C5BC428D11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70</a:t>
            </a:fld>
            <a:endParaRPr lang="en-GB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067583F2-717C-4589-A004-648AA4BC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381000"/>
            <a:ext cx="8070850" cy="615553"/>
          </a:xfrm>
        </p:spPr>
        <p:txBody>
          <a:bodyPr/>
          <a:lstStyle/>
          <a:p>
            <a:pPr algn="ctr"/>
            <a:r>
              <a:rPr lang="en-US"/>
              <a:t>Relative clauses revisit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4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F6DE0D1-37B9-42B2-9FE5-51005EC51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752600"/>
            <a:ext cx="8991600" cy="4739759"/>
          </a:xfrm>
        </p:spPr>
        <p:txBody>
          <a:bodyPr/>
          <a:lstStyle/>
          <a:p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Dalat is the city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where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our lovely writing teacher, Mr.Trung, was born</a:t>
            </a:r>
          </a:p>
          <a:p>
            <a:r>
              <a:rPr lang="en-US" sz="2200" b="1">
                <a:latin typeface="Cambria" panose="02040503050406030204" pitchFamily="18" charset="0"/>
                <a:ea typeface="Cambria" panose="02040503050406030204" pitchFamily="18" charset="0"/>
              </a:rPr>
              <a:t>-&gt; N-&gt;F</a:t>
            </a:r>
          </a:p>
          <a:p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2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Dalat is the city our lovely writing teacher, Mr.Trung, was born</a:t>
            </a:r>
          </a:p>
          <a:p>
            <a:r>
              <a:rPr lang="en-US" sz="2200" b="1">
                <a:latin typeface="Cambria" panose="02040503050406030204" pitchFamily="18" charset="0"/>
                <a:ea typeface="Cambria" panose="02040503050406030204" pitchFamily="18" charset="0"/>
              </a:rPr>
              <a:t>-&gt; I-&gt;N</a:t>
            </a:r>
          </a:p>
          <a:p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2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Dalat is the city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which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our lovely writing teacher, Mr.Trung, was born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</a:t>
            </a:r>
          </a:p>
          <a:p>
            <a:r>
              <a:rPr lang="en-US" sz="2200" b="1">
                <a:latin typeface="Cambria" panose="02040503050406030204" pitchFamily="18" charset="0"/>
                <a:ea typeface="Cambria" panose="02040503050406030204" pitchFamily="18" charset="0"/>
              </a:rPr>
              <a:t>-&gt; least F, awkward</a:t>
            </a:r>
          </a:p>
          <a:p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2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Dalat is the city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which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our lovely writing teacher, Mr.Trung, was born</a:t>
            </a:r>
          </a:p>
          <a:p>
            <a:r>
              <a:rPr lang="en-US" sz="2200" b="1">
                <a:latin typeface="Cambria" panose="02040503050406030204" pitchFamily="18" charset="0"/>
                <a:ea typeface="Cambria" panose="02040503050406030204" pitchFamily="18" charset="0"/>
              </a:rPr>
              <a:t>-&gt; most F</a:t>
            </a:r>
          </a:p>
          <a:p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sz="220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88D77B3-43E4-4895-977E-165D4C42DB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71</a:t>
            </a:fld>
            <a:endParaRPr lang="en-GB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75222EE4-7B53-4D10-82D5-8D0F0B0A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81" y="304800"/>
            <a:ext cx="8072438" cy="1244600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04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85F8-F658-C48C-8F74-F08E018F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799"/>
            <a:ext cx="8305800" cy="615553"/>
          </a:xfrm>
        </p:spPr>
        <p:txBody>
          <a:bodyPr/>
          <a:lstStyle/>
          <a:p>
            <a:r>
              <a:rPr lang="en-US"/>
              <a:t>COORDINATING CONJUNCTIONS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05129-D9B4-995C-6AAF-CEBDDEA431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15952-6DC8-2B1B-5958-9B74A3679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9" y="1654206"/>
            <a:ext cx="9076902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62844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CE4090A-0F3F-4651-A213-5DF41F91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0192"/>
            <a:ext cx="8873905" cy="1231106"/>
          </a:xfrm>
        </p:spPr>
        <p:txBody>
          <a:bodyPr/>
          <a:lstStyle/>
          <a:p>
            <a:r>
              <a:rPr lang="en-GB"/>
              <a:t>Coordinating conjunctions (FANBOYS)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34394BD-0F73-4F91-86BB-2E270F195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CF827BE-9EEA-4456-90A0-4218AE4493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73</a:t>
            </a:fld>
            <a:endParaRPr lang="en-GB"/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E9B581D4-0F0D-43FD-BE24-EFD661231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463137"/>
              </p:ext>
            </p:extLst>
          </p:nvPr>
        </p:nvGraphicFramePr>
        <p:xfrm>
          <a:off x="1" y="838201"/>
          <a:ext cx="9178704" cy="6227733"/>
        </p:xfrm>
        <a:graphic>
          <a:graphicData uri="http://schemas.openxmlformats.org/drawingml/2006/table">
            <a:tbl>
              <a:tblPr/>
              <a:tblGrid>
                <a:gridCol w="2159011">
                  <a:extLst>
                    <a:ext uri="{9D8B030D-6E8A-4147-A177-3AD203B41FA5}">
                      <a16:colId xmlns:a16="http://schemas.microsoft.com/office/drawing/2014/main" val="786668559"/>
                    </a:ext>
                  </a:extLst>
                </a:gridCol>
                <a:gridCol w="1810785">
                  <a:extLst>
                    <a:ext uri="{9D8B030D-6E8A-4147-A177-3AD203B41FA5}">
                      <a16:colId xmlns:a16="http://schemas.microsoft.com/office/drawing/2014/main" val="4215431314"/>
                    </a:ext>
                  </a:extLst>
                </a:gridCol>
                <a:gridCol w="2089367">
                  <a:extLst>
                    <a:ext uri="{9D8B030D-6E8A-4147-A177-3AD203B41FA5}">
                      <a16:colId xmlns:a16="http://schemas.microsoft.com/office/drawing/2014/main" val="34672303"/>
                    </a:ext>
                  </a:extLst>
                </a:gridCol>
                <a:gridCol w="3119541">
                  <a:extLst>
                    <a:ext uri="{9D8B030D-6E8A-4147-A177-3AD203B41FA5}">
                      <a16:colId xmlns:a16="http://schemas.microsoft.com/office/drawing/2014/main" val="707701287"/>
                    </a:ext>
                  </a:extLst>
                </a:gridCol>
              </a:tblGrid>
              <a:tr h="31335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Independent Clause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Coordinating Conjunction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Independent Clause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Revised Sentence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621137"/>
                  </a:ext>
                </a:extLst>
              </a:tr>
              <a:tr h="78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will not be attending the dance.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for </a:t>
                      </a:r>
                    </a:p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(indicates a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reason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or </a:t>
                      </a: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cause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have no one to go with.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will not be attending the dance,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for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I have no one to go with.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271067"/>
                  </a:ext>
                </a:extLst>
              </a:tr>
              <a:tr h="6861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plan to stay home.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and </a:t>
                      </a:r>
                    </a:p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</a:t>
                      </a: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joins</a:t>
                      </a:r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two ideas)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will complete an essay for class.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plan to stay home,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and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I will complete an essay for class.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70442"/>
                  </a:ext>
                </a:extLst>
              </a:tr>
              <a:tr h="900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Jessie isn’t going to be at the dance.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nor </a:t>
                      </a:r>
                    </a:p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(indicates a </a:t>
                      </a: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negative</a:t>
                      </a:r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Harjot won’t be there either.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Jessie isn’t going to be at the dance,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nor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will Harjot be there.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34615"/>
                  </a:ext>
                </a:extLst>
              </a:tr>
              <a:tr h="697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 fundraisers are hoping for a record-breaking attendance.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but </a:t>
                      </a:r>
                    </a:p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(indicates a </a:t>
                      </a: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contrast</a:t>
                      </a:r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don’t think many people are going.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 fundraisers are hoping for a record-breaking attendance,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but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I don’t think many people are going.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55153"/>
                  </a:ext>
                </a:extLst>
              </a:tr>
              <a:tr h="940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might go to the next fundraising event.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or </a:t>
                      </a:r>
                    </a:p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(offers an </a:t>
                      </a: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alternative</a:t>
                      </a:r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might donate some money to the cause.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might go to the next fundraising event,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or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I might donate some money to the cause.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208010"/>
                  </a:ext>
                </a:extLst>
              </a:tr>
              <a:tr h="914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My parents are worried that I am antisocial.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yet </a:t>
                      </a:r>
                    </a:p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(indicates a </a:t>
                      </a: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contrast</a:t>
                      </a:r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 have many friends at school.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My parents are worried that I am antisocial,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yet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I have many friends at school.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562126"/>
                  </a:ext>
                </a:extLst>
              </a:tr>
              <a:tr h="78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Buying a new dress is expensive.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so </a:t>
                      </a:r>
                    </a:p>
                    <a:p>
                      <a:pPr algn="ctr" fontAlgn="ctr"/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(indicates a </a:t>
                      </a: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result</a:t>
                      </a:r>
                      <a:r>
                        <a:rPr lang="en-GB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By staying home, I will save money.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Buying a new dress is expensive,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so</a:t>
                      </a:r>
                      <a:r>
                        <a:rPr lang="en-US" sz="16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by staying home I will save money.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73D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618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887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FF490B5-A49A-4931-BBEB-B6D4C379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9" y="0"/>
            <a:ext cx="8072119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F9F71C2-EF82-4685-A681-47D472533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752600"/>
            <a:ext cx="8686800" cy="1107996"/>
          </a:xfrm>
        </p:spPr>
        <p:txBody>
          <a:bodyPr/>
          <a:lstStyle/>
          <a:p>
            <a:r>
              <a:rPr lang="en-US"/>
              <a:t>She is beautiful </a:t>
            </a:r>
            <a:r>
              <a:rPr lang="en-US">
                <a:solidFill>
                  <a:srgbClr val="0070C0"/>
                </a:solidFill>
              </a:rPr>
              <a:t>and</a:t>
            </a:r>
            <a:r>
              <a:rPr lang="en-US"/>
              <a:t> intelligent</a:t>
            </a:r>
          </a:p>
          <a:p>
            <a:endParaRPr lang="en-US"/>
          </a:p>
          <a:p>
            <a:r>
              <a:rPr lang="en-US"/>
              <a:t>-&gt; She is </a:t>
            </a:r>
            <a:r>
              <a:rPr lang="en-US">
                <a:solidFill>
                  <a:srgbClr val="FF0000"/>
                </a:solidFill>
              </a:rPr>
              <a:t>not only </a:t>
            </a:r>
            <a:r>
              <a:rPr lang="en-US"/>
              <a:t>beautiful </a:t>
            </a:r>
            <a:r>
              <a:rPr lang="en-US">
                <a:solidFill>
                  <a:srgbClr val="FF0000"/>
                </a:solidFill>
              </a:rPr>
              <a:t>but also </a:t>
            </a:r>
            <a:r>
              <a:rPr lang="en-US"/>
              <a:t>intelligent?</a:t>
            </a: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53E9802-0436-47C8-BB2E-AC3D7282B3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8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EB129B9-DF4B-4F11-B725-DE6661BA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8227059" cy="615553"/>
          </a:xfrm>
        </p:spPr>
        <p:txBody>
          <a:bodyPr/>
          <a:lstStyle/>
          <a:p>
            <a:pPr algn="ctr"/>
            <a:r>
              <a:rPr lang="en-US"/>
              <a:t>Food for thought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6AC09A4-773A-4C5C-9D94-2D19CFD85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1582341"/>
            <a:ext cx="3045461" cy="1846659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Not only …. But also </a:t>
            </a:r>
          </a:p>
          <a:p>
            <a:endParaRPr lang="en-US"/>
          </a:p>
          <a:p>
            <a:r>
              <a:rPr lang="en-US"/>
              <a:t>VS </a:t>
            </a:r>
          </a:p>
          <a:p>
            <a:endParaRPr lang="en-US"/>
          </a:p>
          <a:p>
            <a:r>
              <a:rPr lang="en-US">
                <a:solidFill>
                  <a:srgbClr val="00B0F0"/>
                </a:solidFill>
              </a:rPr>
              <a:t>and</a:t>
            </a:r>
            <a:endParaRPr lang="en-GB">
              <a:solidFill>
                <a:srgbClr val="00B0F0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B75B0D3-59A3-4E76-B0D2-5BD12C3752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75</a:t>
            </a:fld>
            <a:endParaRPr lang="en-GB"/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3414315F-D645-40C4-92AB-1F4967F94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507872"/>
            <a:ext cx="5300250" cy="53529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02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93EDB6-65FF-4068-A146-F69A6832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23" y="137160"/>
            <a:ext cx="8072119" cy="615553"/>
          </a:xfrm>
        </p:spPr>
        <p:txBody>
          <a:bodyPr/>
          <a:lstStyle/>
          <a:p>
            <a:pPr algn="ctr"/>
            <a:r>
              <a:rPr lang="en-US"/>
              <a:t>Not only but also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1EA2386-9C81-4C91-9D2D-044D36225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3604EB8-DEFB-4204-907F-A0AE240B16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76</a:t>
            </a:fld>
            <a:endParaRPr lang="en-GB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CBE308E-DD1C-4AAF-A845-9EEB5350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80792"/>
            <a:ext cx="8382000" cy="5877208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9F48E515-86AC-40CF-AB76-756636E85D28}"/>
                  </a:ext>
                </a:extLst>
              </p14:cNvPr>
              <p14:cNvContentPartPr/>
              <p14:nvPr/>
            </p14:nvContentPartPr>
            <p14:xfrm>
              <a:off x="2894881" y="1229265"/>
              <a:ext cx="1769760" cy="699840"/>
            </p14:xfrm>
          </p:contentPart>
        </mc:Choice>
        <mc:Fallback xmlns=""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9F48E515-86AC-40CF-AB76-756636E85D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6241" y="1220625"/>
                <a:ext cx="17874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FD67D04E-0E8D-449E-AFEF-5AC855CA8430}"/>
                  </a:ext>
                </a:extLst>
              </p14:cNvPr>
              <p14:cNvContentPartPr/>
              <p14:nvPr/>
            </p14:nvContentPartPr>
            <p14:xfrm>
              <a:off x="642721" y="4633065"/>
              <a:ext cx="1058400" cy="39240"/>
            </p14:xfrm>
          </p:contentPart>
        </mc:Choice>
        <mc:Fallback xmlns=""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FD67D04E-0E8D-449E-AFEF-5AC855CA84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721" y="4624425"/>
                <a:ext cx="10760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83FC9E34-EBC9-472F-9DAE-96CD373068B1}"/>
                  </a:ext>
                </a:extLst>
              </p14:cNvPr>
              <p14:cNvContentPartPr/>
              <p14:nvPr/>
            </p14:nvContentPartPr>
            <p14:xfrm>
              <a:off x="760441" y="3726945"/>
              <a:ext cx="2263320" cy="104760"/>
            </p14:xfrm>
          </p:contentPart>
        </mc:Choice>
        <mc:Fallback xmlns=""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83FC9E34-EBC9-472F-9DAE-96CD373068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441" y="3718305"/>
                <a:ext cx="2280960" cy="1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094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21A0CE3-3C73-445B-8745-3BB0747F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6" y="457200"/>
            <a:ext cx="8072119" cy="615553"/>
          </a:xfrm>
        </p:spPr>
        <p:txBody>
          <a:bodyPr/>
          <a:lstStyle/>
          <a:p>
            <a:pPr algn="ctr"/>
            <a:r>
              <a:rPr lang="en-US"/>
              <a:t>Not only but also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CB22701-54B1-43F2-925B-0E82A28B5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828800"/>
            <a:ext cx="8915400" cy="1846659"/>
          </a:xfrm>
        </p:spPr>
        <p:txBody>
          <a:bodyPr/>
          <a:lstStyle/>
          <a:p>
            <a:pPr algn="l"/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We use “not only … but also” when we have two things and we want to </a:t>
            </a:r>
            <a:r>
              <a:rPr lang="en-US" b="0" i="0">
                <a:solidFill>
                  <a:srgbClr val="FF0000"/>
                </a:solidFill>
                <a:effectLst/>
                <a:latin typeface="-apple-system"/>
              </a:rPr>
              <a:t>give a little extra emphasis to the second thing 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because it’s even better, or even worse, or more surprising, or more impressive, or more shocking than the first thing.</a:t>
            </a:r>
          </a:p>
          <a:p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88C91D7-2B18-4DBD-9F56-A068979822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440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15B6D8-78AB-4373-B0D1-6281AE49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228600"/>
            <a:ext cx="8072119" cy="615553"/>
          </a:xfrm>
        </p:spPr>
        <p:txBody>
          <a:bodyPr/>
          <a:lstStyle/>
          <a:p>
            <a:r>
              <a:rPr lang="en-US"/>
              <a:t>Inversion with not only …. But also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1E46B45-9108-441B-B5BC-E92B3422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39" y="1385062"/>
            <a:ext cx="8989061" cy="44319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Increasing cost of fuel </a:t>
            </a:r>
            <a:r>
              <a:rPr lang="en-US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not only save fuel,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(but)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it also protects environment.</a:t>
            </a:r>
          </a:p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only </a:t>
            </a:r>
            <a:r>
              <a:rPr lang="en-US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increasing cost of fuel save fuel,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(but)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it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protects environment.</a:t>
            </a:r>
          </a:p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Video games </a:t>
            </a:r>
            <a:r>
              <a:rPr lang="en-US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are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only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costly, they are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a waste of time</a:t>
            </a:r>
          </a:p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→ Not only </a:t>
            </a:r>
            <a:r>
              <a:rPr lang="en-US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are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video games costly, they are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a waste of time.</a:t>
            </a:r>
          </a:p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Smoking </a:t>
            </a:r>
            <a:r>
              <a:rPr lang="en-US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n’t only harm your own health, it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threatens others </a:t>
            </a:r>
          </a:p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only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smoking harm your own health, it </a:t>
            </a:r>
            <a:r>
              <a:rPr lang="en-US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threatens others.</a:t>
            </a:r>
            <a:endParaRPr lang="en-GB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24EB2AE-34CC-408D-B72B-E9215F2FB1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0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272BF15-DB3D-4724-A5E7-B1FA5C08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137160"/>
            <a:ext cx="8072119" cy="615553"/>
          </a:xfrm>
        </p:spPr>
        <p:txBody>
          <a:bodyPr/>
          <a:lstStyle/>
          <a:p>
            <a:pPr algn="ctr"/>
            <a:r>
              <a:rPr lang="en-US"/>
              <a:t>Grammar drill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6C92703-0FE2-4731-892D-D5A97E459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752600"/>
            <a:ext cx="8138159" cy="738664"/>
          </a:xfrm>
        </p:spPr>
        <p:txBody>
          <a:bodyPr/>
          <a:lstStyle/>
          <a:p>
            <a:r>
              <a:rPr lang="en-US"/>
              <a:t>Sample clip – not only but also</a:t>
            </a:r>
          </a:p>
          <a:p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A377074-C7D7-4E47-AA9D-C3A288509B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79</a:t>
            </a:fld>
            <a:endParaRPr lang="en-GB"/>
          </a:p>
        </p:txBody>
      </p:sp>
      <p:pic>
        <p:nvPicPr>
          <p:cNvPr id="5" name="Graphic 6" descr="Tiến nhanh về phía trước">
            <a:extLst>
              <a:ext uri="{FF2B5EF4-FFF2-40B4-BE49-F238E27FC236}">
                <a16:creationId xmlns:a16="http://schemas.microsoft.com/office/drawing/2014/main" id="{19D08983-F313-420F-9D58-2A2F8B77A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2590800"/>
            <a:ext cx="3061213" cy="30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8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343649F-A0A4-43F2-A7A8-A1D4042F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WARM-UP: LINKING REVISIT - key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924C572-3A44-4E91-9D1C-7DD76000B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22772"/>
            <a:ext cx="8915400" cy="4111228"/>
          </a:xfrm>
        </p:spPr>
        <p:txBody>
          <a:bodyPr>
            <a:noAutofit/>
          </a:bodyPr>
          <a:lstStyle/>
          <a:p>
            <a:b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For sale: an antique desk </a:t>
            </a:r>
            <a:r>
              <a:rPr lang="en-US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with thick legs and large drawers 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suitable for lady.</a:t>
            </a:r>
            <a:b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Tuesday is Pensioner's Day – </a:t>
            </a:r>
            <a:r>
              <a:rPr lang="en-US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every item is on sale 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buy </a:t>
            </a:r>
            <a:r>
              <a:rPr lang="en-US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one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get </a:t>
            </a:r>
            <a:r>
              <a:rPr lang="en-US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one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free!</a:t>
            </a:r>
            <a:b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Critics question </a:t>
            </a:r>
            <a:r>
              <a:rPr lang="en-US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inspection of cows’ owners 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during the mad cow outbreak.</a:t>
            </a:r>
            <a:b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Lost: small </a:t>
            </a:r>
            <a:r>
              <a:rPr lang="en-US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neutered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poodle. Like one of the family. Reward.  </a:t>
            </a:r>
            <a:b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We do not tear your clothing with machinery. We </a:t>
            </a:r>
            <a:r>
              <a:rPr lang="en-US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wash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it carefully by hand.</a:t>
            </a:r>
            <a:b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• Will you please send someone to mend our cracked sidewalk? Yesterday my pregnant wife </a:t>
            </a:r>
            <a:r>
              <a:rPr lang="en-US" b="0" i="0" strike="sngStrike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who is now pregnant 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tripped on it </a:t>
            </a:r>
            <a:r>
              <a:rPr lang="en-US" b="0" i="0" strike="sngStrike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Will you please send someone to mend our cracked sidewalk? Yesterday </a:t>
            </a:r>
            <a:r>
              <a:rPr lang="en-US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my wife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0" i="0">
                <a:solidFill>
                  <a:srgbClr val="00B0F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tripped on it 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and </a:t>
            </a:r>
            <a:r>
              <a:rPr lang="en-US" b="0" i="0" strike="sngStrike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she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0" i="0">
                <a:solidFill>
                  <a:srgbClr val="00B0F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is now pregnant</a:t>
            </a:r>
            <a:r>
              <a:rPr lang="en-US" b="0" i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06F79EE-2462-43B1-961E-5638A5E208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89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C47152-CB3B-41EF-827E-759B6036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7159"/>
            <a:ext cx="8914506" cy="1231106"/>
          </a:xfrm>
        </p:spPr>
        <p:txBody>
          <a:bodyPr/>
          <a:lstStyle/>
          <a:p>
            <a:pPr algn="l"/>
            <a:r>
              <a:rPr lang="en-US"/>
              <a:t>Exercise application</a:t>
            </a:r>
            <a:br>
              <a:rPr lang="en-US"/>
            </a:b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BE30337-F897-4D4E-A770-D0DC34E9E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29" y="2473403"/>
            <a:ext cx="8686799" cy="738664"/>
          </a:xfrm>
        </p:spPr>
        <p:txBody>
          <a:bodyPr/>
          <a:lstStyle/>
          <a:p>
            <a:r>
              <a:rPr lang="en-US"/>
              <a:t>-&gt; Jim has been outstanding </a:t>
            </a:r>
            <a:r>
              <a:rPr lang="en-US">
                <a:solidFill>
                  <a:srgbClr val="FF0000"/>
                </a:solidFill>
              </a:rPr>
              <a:t>not only </a:t>
            </a:r>
            <a:r>
              <a:rPr lang="en-US">
                <a:solidFill>
                  <a:srgbClr val="0070C0"/>
                </a:solidFill>
              </a:rPr>
              <a:t>in athletics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but also </a:t>
            </a:r>
            <a:r>
              <a:rPr lang="en-US">
                <a:solidFill>
                  <a:srgbClr val="0070C0"/>
                </a:solidFill>
              </a:rPr>
              <a:t>in his studies.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67000A9-E563-4C56-9B8B-40EA989B14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80</a:t>
            </a:fld>
            <a:endParaRPr lang="en-GB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78EF66F-E627-4ED3-BDCD-AE430885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876873"/>
            <a:ext cx="9144000" cy="582950"/>
          </a:xfrm>
          <a:prstGeom prst="rect">
            <a:avLst/>
          </a:prstGeom>
        </p:spPr>
      </p:pic>
      <p:sp>
        <p:nvSpPr>
          <p:cNvPr id="13" name="Chỗ dành sẵn cho Văn bản 2">
            <a:extLst>
              <a:ext uri="{FF2B5EF4-FFF2-40B4-BE49-F238E27FC236}">
                <a16:creationId xmlns:a16="http://schemas.microsoft.com/office/drawing/2014/main" id="{90293E16-FC8B-4361-83A4-E47BC78D0F09}"/>
              </a:ext>
            </a:extLst>
          </p:cNvPr>
          <p:cNvSpPr txBox="1">
            <a:spLocks/>
          </p:cNvSpPr>
          <p:nvPr/>
        </p:nvSpPr>
        <p:spPr>
          <a:xfrm>
            <a:off x="0" y="3249035"/>
            <a:ext cx="868679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/>
              <a:t>-&gt; </a:t>
            </a:r>
            <a:r>
              <a:rPr lang="en-US" kern="0">
                <a:solidFill>
                  <a:srgbClr val="FF0000"/>
                </a:solidFill>
              </a:rPr>
              <a:t>Not only </a:t>
            </a:r>
            <a:r>
              <a:rPr lang="en-US" kern="0">
                <a:solidFill>
                  <a:srgbClr val="0070C0"/>
                </a:solidFill>
              </a:rPr>
              <a:t>in athletics </a:t>
            </a:r>
            <a:r>
              <a:rPr lang="en-US" kern="0"/>
              <a:t>has Jim been outstanding, </a:t>
            </a:r>
            <a:r>
              <a:rPr lang="en-US" kern="0">
                <a:solidFill>
                  <a:srgbClr val="FF0000"/>
                </a:solidFill>
              </a:rPr>
              <a:t>but also </a:t>
            </a:r>
            <a:r>
              <a:rPr lang="en-US" kern="0">
                <a:solidFill>
                  <a:srgbClr val="0070C0"/>
                </a:solidFill>
              </a:rPr>
              <a:t>in his studies</a:t>
            </a:r>
            <a:r>
              <a:rPr lang="en-US" kern="0"/>
              <a:t> </a:t>
            </a:r>
            <a:r>
              <a:rPr lang="en-US" i="1" kern="0"/>
              <a:t>(Inversion)</a:t>
            </a:r>
            <a:endParaRPr lang="en-GB" i="1" kern="0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BF37DB6-E1DE-4DB0-8E71-27D270A7C5AE}"/>
              </a:ext>
            </a:extLst>
          </p:cNvPr>
          <p:cNvSpPr txBox="1"/>
          <p:nvPr/>
        </p:nvSpPr>
        <p:spPr>
          <a:xfrm>
            <a:off x="0" y="5029200"/>
            <a:ext cx="9030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-&gt; Good politicians </a:t>
            </a:r>
            <a:r>
              <a:rPr lang="en-US" sz="24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only </a:t>
            </a:r>
            <a:r>
              <a:rPr lang="en-US" sz="24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work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well with people but they </a:t>
            </a:r>
            <a:r>
              <a:rPr lang="en-US" sz="24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 not compromise 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their ideas.</a:t>
            </a:r>
            <a:endParaRPr lang="en-GB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1" name="Hình ảnh 20">
            <a:extLst>
              <a:ext uri="{FF2B5EF4-FFF2-40B4-BE49-F238E27FC236}">
                <a16:creationId xmlns:a16="http://schemas.microsoft.com/office/drawing/2014/main" id="{35DDED88-911C-42F8-925E-FFD1ACBFD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905" y="4120083"/>
            <a:ext cx="9144000" cy="998517"/>
          </a:xfrm>
          <a:prstGeom prst="rect">
            <a:avLst/>
          </a:prstGeom>
        </p:spPr>
      </p:pic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0E8A7D57-EA31-4FB0-8DE8-AEDC9BD942FA}"/>
              </a:ext>
            </a:extLst>
          </p:cNvPr>
          <p:cNvSpPr txBox="1"/>
          <p:nvPr/>
        </p:nvSpPr>
        <p:spPr>
          <a:xfrm>
            <a:off x="36829" y="5857205"/>
            <a:ext cx="9030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-&gt; </a:t>
            </a:r>
            <a:r>
              <a:rPr lang="en-US" sz="24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only 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do good politicians </a:t>
            </a:r>
            <a:r>
              <a:rPr lang="en-US" sz="24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work well 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with people, they </a:t>
            </a:r>
            <a:r>
              <a:rPr lang="en-US" sz="24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 not compromise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their ideas.</a:t>
            </a:r>
            <a:endParaRPr lang="en-GB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5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9" grpId="0"/>
      <p:bldP spid="2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48000" y="0"/>
            <a:ext cx="3358896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4428" y="176276"/>
            <a:ext cx="2637790" cy="363220"/>
          </a:xfrm>
          <a:custGeom>
            <a:avLst/>
            <a:gdLst/>
            <a:ahLst/>
            <a:cxnLst/>
            <a:rect l="l" t="t" r="r" b="b"/>
            <a:pathLst>
              <a:path w="2637790" h="363220">
                <a:moveTo>
                  <a:pt x="1335277" y="0"/>
                </a:moveTo>
                <a:lnTo>
                  <a:pt x="1257681" y="0"/>
                </a:lnTo>
                <a:lnTo>
                  <a:pt x="1116202" y="363220"/>
                </a:lnTo>
                <a:lnTo>
                  <a:pt x="1194054" y="363220"/>
                </a:lnTo>
                <a:lnTo>
                  <a:pt x="1224026" y="280670"/>
                </a:lnTo>
                <a:lnTo>
                  <a:pt x="1447644" y="280670"/>
                </a:lnTo>
                <a:lnTo>
                  <a:pt x="1423137" y="219456"/>
                </a:lnTo>
                <a:lnTo>
                  <a:pt x="1246632" y="219456"/>
                </a:lnTo>
                <a:lnTo>
                  <a:pt x="1295654" y="84708"/>
                </a:lnTo>
                <a:lnTo>
                  <a:pt x="1369191" y="84708"/>
                </a:lnTo>
                <a:lnTo>
                  <a:pt x="1335277" y="0"/>
                </a:lnTo>
                <a:close/>
              </a:path>
              <a:path w="2637790" h="363220">
                <a:moveTo>
                  <a:pt x="1447644" y="280670"/>
                </a:moveTo>
                <a:lnTo>
                  <a:pt x="1369187" y="280670"/>
                </a:lnTo>
                <a:lnTo>
                  <a:pt x="1400937" y="363220"/>
                </a:lnTo>
                <a:lnTo>
                  <a:pt x="1480693" y="363220"/>
                </a:lnTo>
                <a:lnTo>
                  <a:pt x="1447644" y="280670"/>
                </a:lnTo>
                <a:close/>
              </a:path>
              <a:path w="2637790" h="363220">
                <a:moveTo>
                  <a:pt x="1369191" y="84708"/>
                </a:moveTo>
                <a:lnTo>
                  <a:pt x="1295654" y="84708"/>
                </a:lnTo>
                <a:lnTo>
                  <a:pt x="1345692" y="219456"/>
                </a:lnTo>
                <a:lnTo>
                  <a:pt x="1423137" y="219456"/>
                </a:lnTo>
                <a:lnTo>
                  <a:pt x="1369191" y="84708"/>
                </a:lnTo>
                <a:close/>
              </a:path>
              <a:path w="2637790" h="363220">
                <a:moveTo>
                  <a:pt x="1673606" y="0"/>
                </a:moveTo>
                <a:lnTo>
                  <a:pt x="1519174" y="0"/>
                </a:lnTo>
                <a:lnTo>
                  <a:pt x="1519174" y="363220"/>
                </a:lnTo>
                <a:lnTo>
                  <a:pt x="1592452" y="363220"/>
                </a:lnTo>
                <a:lnTo>
                  <a:pt x="1592452" y="211582"/>
                </a:lnTo>
                <a:lnTo>
                  <a:pt x="1733937" y="211582"/>
                </a:lnTo>
                <a:lnTo>
                  <a:pt x="1731726" y="209994"/>
                </a:lnTo>
                <a:lnTo>
                  <a:pt x="1720342" y="202946"/>
                </a:lnTo>
                <a:lnTo>
                  <a:pt x="1742771" y="198205"/>
                </a:lnTo>
                <a:lnTo>
                  <a:pt x="1778724" y="181389"/>
                </a:lnTo>
                <a:lnTo>
                  <a:pt x="1803444" y="153543"/>
                </a:lnTo>
                <a:lnTo>
                  <a:pt x="1592452" y="153543"/>
                </a:lnTo>
                <a:lnTo>
                  <a:pt x="1592452" y="61341"/>
                </a:lnTo>
                <a:lnTo>
                  <a:pt x="1808747" y="61341"/>
                </a:lnTo>
                <a:lnTo>
                  <a:pt x="1807386" y="57509"/>
                </a:lnTo>
                <a:lnTo>
                  <a:pt x="1781905" y="23320"/>
                </a:lnTo>
                <a:lnTo>
                  <a:pt x="1742971" y="5464"/>
                </a:lnTo>
                <a:lnTo>
                  <a:pt x="1700680" y="599"/>
                </a:lnTo>
                <a:lnTo>
                  <a:pt x="1673606" y="0"/>
                </a:lnTo>
                <a:close/>
              </a:path>
              <a:path w="2637790" h="363220">
                <a:moveTo>
                  <a:pt x="1733937" y="211582"/>
                </a:moveTo>
                <a:lnTo>
                  <a:pt x="1607439" y="211582"/>
                </a:lnTo>
                <a:lnTo>
                  <a:pt x="1619176" y="211841"/>
                </a:lnTo>
                <a:lnTo>
                  <a:pt x="1629235" y="212613"/>
                </a:lnTo>
                <a:lnTo>
                  <a:pt x="1666367" y="230759"/>
                </a:lnTo>
                <a:lnTo>
                  <a:pt x="1691995" y="264959"/>
                </a:lnTo>
                <a:lnTo>
                  <a:pt x="1758061" y="363220"/>
                </a:lnTo>
                <a:lnTo>
                  <a:pt x="1845818" y="363220"/>
                </a:lnTo>
                <a:lnTo>
                  <a:pt x="1801368" y="292353"/>
                </a:lnTo>
                <a:lnTo>
                  <a:pt x="1777825" y="256460"/>
                </a:lnTo>
                <a:lnTo>
                  <a:pt x="1751399" y="225234"/>
                </a:lnTo>
                <a:lnTo>
                  <a:pt x="1742074" y="217424"/>
                </a:lnTo>
                <a:lnTo>
                  <a:pt x="1733937" y="211582"/>
                </a:lnTo>
                <a:close/>
              </a:path>
              <a:path w="2637790" h="363220">
                <a:moveTo>
                  <a:pt x="1808747" y="61341"/>
                </a:moveTo>
                <a:lnTo>
                  <a:pt x="1649730" y="61341"/>
                </a:lnTo>
                <a:lnTo>
                  <a:pt x="1669801" y="61432"/>
                </a:lnTo>
                <a:lnTo>
                  <a:pt x="1685432" y="61690"/>
                </a:lnTo>
                <a:lnTo>
                  <a:pt x="1725505" y="71737"/>
                </a:lnTo>
                <a:lnTo>
                  <a:pt x="1740662" y="106552"/>
                </a:lnTo>
                <a:lnTo>
                  <a:pt x="1740207" y="114335"/>
                </a:lnTo>
                <a:lnTo>
                  <a:pt x="1718937" y="146482"/>
                </a:lnTo>
                <a:lnTo>
                  <a:pt x="1670716" y="153277"/>
                </a:lnTo>
                <a:lnTo>
                  <a:pt x="1646809" y="153543"/>
                </a:lnTo>
                <a:lnTo>
                  <a:pt x="1803444" y="153543"/>
                </a:lnTo>
                <a:lnTo>
                  <a:pt x="1810226" y="139096"/>
                </a:lnTo>
                <a:lnTo>
                  <a:pt x="1814726" y="121356"/>
                </a:lnTo>
                <a:lnTo>
                  <a:pt x="1816227" y="101853"/>
                </a:lnTo>
                <a:lnTo>
                  <a:pt x="1815248" y="86135"/>
                </a:lnTo>
                <a:lnTo>
                  <a:pt x="1812305" y="71358"/>
                </a:lnTo>
                <a:lnTo>
                  <a:pt x="1808747" y="61341"/>
                </a:lnTo>
                <a:close/>
              </a:path>
              <a:path w="2637790" h="363220">
                <a:moveTo>
                  <a:pt x="73279" y="2921"/>
                </a:moveTo>
                <a:lnTo>
                  <a:pt x="0" y="2921"/>
                </a:lnTo>
                <a:lnTo>
                  <a:pt x="0" y="363220"/>
                </a:lnTo>
                <a:lnTo>
                  <a:pt x="255650" y="363220"/>
                </a:lnTo>
                <a:lnTo>
                  <a:pt x="255650" y="302006"/>
                </a:lnTo>
                <a:lnTo>
                  <a:pt x="73279" y="302006"/>
                </a:lnTo>
                <a:lnTo>
                  <a:pt x="73279" y="2921"/>
                </a:lnTo>
                <a:close/>
              </a:path>
              <a:path w="2637790" h="363220">
                <a:moveTo>
                  <a:pt x="2384044" y="0"/>
                </a:moveTo>
                <a:lnTo>
                  <a:pt x="2298065" y="0"/>
                </a:lnTo>
                <a:lnTo>
                  <a:pt x="2431161" y="210312"/>
                </a:lnTo>
                <a:lnTo>
                  <a:pt x="2431161" y="363220"/>
                </a:lnTo>
                <a:lnTo>
                  <a:pt x="2504313" y="363220"/>
                </a:lnTo>
                <a:lnTo>
                  <a:pt x="2504313" y="210820"/>
                </a:lnTo>
                <a:lnTo>
                  <a:pt x="2546848" y="143637"/>
                </a:lnTo>
                <a:lnTo>
                  <a:pt x="2469642" y="143637"/>
                </a:lnTo>
                <a:lnTo>
                  <a:pt x="2384044" y="0"/>
                </a:lnTo>
                <a:close/>
              </a:path>
              <a:path w="2637790" h="363220">
                <a:moveTo>
                  <a:pt x="2637790" y="0"/>
                </a:moveTo>
                <a:lnTo>
                  <a:pt x="2553335" y="0"/>
                </a:lnTo>
                <a:lnTo>
                  <a:pt x="2469642" y="143637"/>
                </a:lnTo>
                <a:lnTo>
                  <a:pt x="2546848" y="143637"/>
                </a:lnTo>
                <a:lnTo>
                  <a:pt x="2637790" y="0"/>
                </a:lnTo>
                <a:close/>
              </a:path>
              <a:path w="2637790" h="363220">
                <a:moveTo>
                  <a:pt x="2181479" y="61341"/>
                </a:moveTo>
                <a:lnTo>
                  <a:pt x="2108200" y="61341"/>
                </a:lnTo>
                <a:lnTo>
                  <a:pt x="2108200" y="363220"/>
                </a:lnTo>
                <a:lnTo>
                  <a:pt x="2181479" y="363220"/>
                </a:lnTo>
                <a:lnTo>
                  <a:pt x="2181479" y="61341"/>
                </a:lnTo>
                <a:close/>
              </a:path>
              <a:path w="2637790" h="363220">
                <a:moveTo>
                  <a:pt x="2289048" y="0"/>
                </a:moveTo>
                <a:lnTo>
                  <a:pt x="2000377" y="0"/>
                </a:lnTo>
                <a:lnTo>
                  <a:pt x="2000377" y="61341"/>
                </a:lnTo>
                <a:lnTo>
                  <a:pt x="2289048" y="61341"/>
                </a:lnTo>
                <a:lnTo>
                  <a:pt x="2289048" y="0"/>
                </a:lnTo>
                <a:close/>
              </a:path>
              <a:path w="2637790" h="363220">
                <a:moveTo>
                  <a:pt x="1955800" y="0"/>
                </a:moveTo>
                <a:lnTo>
                  <a:pt x="1882394" y="0"/>
                </a:lnTo>
                <a:lnTo>
                  <a:pt x="1882394" y="363220"/>
                </a:lnTo>
                <a:lnTo>
                  <a:pt x="1955800" y="363220"/>
                </a:lnTo>
                <a:lnTo>
                  <a:pt x="1955800" y="0"/>
                </a:lnTo>
                <a:close/>
              </a:path>
              <a:path w="2637790" h="363220">
                <a:moveTo>
                  <a:pt x="1084199" y="0"/>
                </a:moveTo>
                <a:lnTo>
                  <a:pt x="814832" y="0"/>
                </a:lnTo>
                <a:lnTo>
                  <a:pt x="814832" y="363220"/>
                </a:lnTo>
                <a:lnTo>
                  <a:pt x="1091184" y="363220"/>
                </a:lnTo>
                <a:lnTo>
                  <a:pt x="1091184" y="302006"/>
                </a:lnTo>
                <a:lnTo>
                  <a:pt x="888238" y="302006"/>
                </a:lnTo>
                <a:lnTo>
                  <a:pt x="888238" y="203200"/>
                </a:lnTo>
                <a:lnTo>
                  <a:pt x="1070610" y="203200"/>
                </a:lnTo>
                <a:lnTo>
                  <a:pt x="1070610" y="141985"/>
                </a:lnTo>
                <a:lnTo>
                  <a:pt x="888238" y="141985"/>
                </a:lnTo>
                <a:lnTo>
                  <a:pt x="888238" y="61341"/>
                </a:lnTo>
                <a:lnTo>
                  <a:pt x="1084199" y="61341"/>
                </a:lnTo>
                <a:lnTo>
                  <a:pt x="1084199" y="0"/>
                </a:lnTo>
                <a:close/>
              </a:path>
              <a:path w="2637790" h="363220">
                <a:moveTo>
                  <a:pt x="521208" y="0"/>
                </a:moveTo>
                <a:lnTo>
                  <a:pt x="449834" y="0"/>
                </a:lnTo>
                <a:lnTo>
                  <a:pt x="449834" y="363220"/>
                </a:lnTo>
                <a:lnTo>
                  <a:pt x="517906" y="363220"/>
                </a:lnTo>
                <a:lnTo>
                  <a:pt x="517906" y="126365"/>
                </a:lnTo>
                <a:lnTo>
                  <a:pt x="598614" y="126365"/>
                </a:lnTo>
                <a:lnTo>
                  <a:pt x="521208" y="0"/>
                </a:lnTo>
                <a:close/>
              </a:path>
              <a:path w="2637790" h="363220">
                <a:moveTo>
                  <a:pt x="598614" y="126365"/>
                </a:moveTo>
                <a:lnTo>
                  <a:pt x="517906" y="126365"/>
                </a:lnTo>
                <a:lnTo>
                  <a:pt x="664463" y="363220"/>
                </a:lnTo>
                <a:lnTo>
                  <a:pt x="737997" y="363220"/>
                </a:lnTo>
                <a:lnTo>
                  <a:pt x="737997" y="242570"/>
                </a:lnTo>
                <a:lnTo>
                  <a:pt x="669798" y="242570"/>
                </a:lnTo>
                <a:lnTo>
                  <a:pt x="598614" y="126365"/>
                </a:lnTo>
                <a:close/>
              </a:path>
              <a:path w="2637790" h="363220">
                <a:moveTo>
                  <a:pt x="737997" y="0"/>
                </a:moveTo>
                <a:lnTo>
                  <a:pt x="669798" y="0"/>
                </a:lnTo>
                <a:lnTo>
                  <a:pt x="669798" y="242570"/>
                </a:lnTo>
                <a:lnTo>
                  <a:pt x="737997" y="242570"/>
                </a:lnTo>
                <a:lnTo>
                  <a:pt x="737997" y="0"/>
                </a:lnTo>
                <a:close/>
              </a:path>
              <a:path w="2637790" h="363220">
                <a:moveTo>
                  <a:pt x="378460" y="0"/>
                </a:moveTo>
                <a:lnTo>
                  <a:pt x="305054" y="0"/>
                </a:lnTo>
                <a:lnTo>
                  <a:pt x="305054" y="363220"/>
                </a:lnTo>
                <a:lnTo>
                  <a:pt x="378460" y="363220"/>
                </a:lnTo>
                <a:lnTo>
                  <a:pt x="3784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1059" y="260984"/>
            <a:ext cx="99060" cy="135255"/>
          </a:xfrm>
          <a:custGeom>
            <a:avLst/>
            <a:gdLst/>
            <a:ahLst/>
            <a:cxnLst/>
            <a:rect l="l" t="t" r="r" b="b"/>
            <a:pathLst>
              <a:path w="99060" h="135254">
                <a:moveTo>
                  <a:pt x="49022" y="0"/>
                </a:moveTo>
                <a:lnTo>
                  <a:pt x="0" y="134747"/>
                </a:lnTo>
                <a:lnTo>
                  <a:pt x="99060" y="134747"/>
                </a:lnTo>
                <a:lnTo>
                  <a:pt x="49022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7736" y="228472"/>
            <a:ext cx="166497" cy="110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4428" y="179196"/>
            <a:ext cx="255904" cy="360680"/>
          </a:xfrm>
          <a:custGeom>
            <a:avLst/>
            <a:gdLst/>
            <a:ahLst/>
            <a:cxnLst/>
            <a:rect l="l" t="t" r="r" b="b"/>
            <a:pathLst>
              <a:path w="255904" h="360680">
                <a:moveTo>
                  <a:pt x="0" y="0"/>
                </a:moveTo>
                <a:lnTo>
                  <a:pt x="73279" y="0"/>
                </a:lnTo>
                <a:lnTo>
                  <a:pt x="73279" y="299085"/>
                </a:lnTo>
                <a:lnTo>
                  <a:pt x="255650" y="299085"/>
                </a:lnTo>
                <a:lnTo>
                  <a:pt x="255650" y="360299"/>
                </a:lnTo>
                <a:lnTo>
                  <a:pt x="0" y="36029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2492" y="176276"/>
            <a:ext cx="339725" cy="363220"/>
          </a:xfrm>
          <a:custGeom>
            <a:avLst/>
            <a:gdLst/>
            <a:ahLst/>
            <a:cxnLst/>
            <a:rect l="l" t="t" r="r" b="b"/>
            <a:pathLst>
              <a:path w="339725" h="363220">
                <a:moveTo>
                  <a:pt x="0" y="0"/>
                </a:moveTo>
                <a:lnTo>
                  <a:pt x="85979" y="0"/>
                </a:lnTo>
                <a:lnTo>
                  <a:pt x="171577" y="143637"/>
                </a:lnTo>
                <a:lnTo>
                  <a:pt x="255270" y="0"/>
                </a:lnTo>
                <a:lnTo>
                  <a:pt x="339725" y="0"/>
                </a:lnTo>
                <a:lnTo>
                  <a:pt x="206248" y="210820"/>
                </a:lnTo>
                <a:lnTo>
                  <a:pt x="206248" y="363220"/>
                </a:lnTo>
                <a:lnTo>
                  <a:pt x="133096" y="363220"/>
                </a:lnTo>
                <a:lnTo>
                  <a:pt x="133096" y="210312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24804" y="176276"/>
            <a:ext cx="288925" cy="363220"/>
          </a:xfrm>
          <a:custGeom>
            <a:avLst/>
            <a:gdLst/>
            <a:ahLst/>
            <a:cxnLst/>
            <a:rect l="l" t="t" r="r" b="b"/>
            <a:pathLst>
              <a:path w="288925" h="363220">
                <a:moveTo>
                  <a:pt x="0" y="0"/>
                </a:moveTo>
                <a:lnTo>
                  <a:pt x="288671" y="0"/>
                </a:lnTo>
                <a:lnTo>
                  <a:pt x="288671" y="61341"/>
                </a:lnTo>
                <a:lnTo>
                  <a:pt x="181102" y="61341"/>
                </a:lnTo>
                <a:lnTo>
                  <a:pt x="181102" y="363220"/>
                </a:lnTo>
                <a:lnTo>
                  <a:pt x="107823" y="363220"/>
                </a:lnTo>
                <a:lnTo>
                  <a:pt x="107823" y="61341"/>
                </a:lnTo>
                <a:lnTo>
                  <a:pt x="0" y="61341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06821" y="176276"/>
            <a:ext cx="73660" cy="363220"/>
          </a:xfrm>
          <a:custGeom>
            <a:avLst/>
            <a:gdLst/>
            <a:ahLst/>
            <a:cxnLst/>
            <a:rect l="l" t="t" r="r" b="b"/>
            <a:pathLst>
              <a:path w="73660" h="363220">
                <a:moveTo>
                  <a:pt x="0" y="0"/>
                </a:moveTo>
                <a:lnTo>
                  <a:pt x="73405" y="0"/>
                </a:lnTo>
                <a:lnTo>
                  <a:pt x="73405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43602" y="176276"/>
            <a:ext cx="327025" cy="363220"/>
          </a:xfrm>
          <a:custGeom>
            <a:avLst/>
            <a:gdLst/>
            <a:ahLst/>
            <a:cxnLst/>
            <a:rect l="l" t="t" r="r" b="b"/>
            <a:pathLst>
              <a:path w="327025" h="363220">
                <a:moveTo>
                  <a:pt x="0" y="0"/>
                </a:moveTo>
                <a:lnTo>
                  <a:pt x="154432" y="0"/>
                </a:lnTo>
                <a:lnTo>
                  <a:pt x="181506" y="599"/>
                </a:lnTo>
                <a:lnTo>
                  <a:pt x="223797" y="5464"/>
                </a:lnTo>
                <a:lnTo>
                  <a:pt x="262731" y="23320"/>
                </a:lnTo>
                <a:lnTo>
                  <a:pt x="288212" y="57509"/>
                </a:lnTo>
                <a:lnTo>
                  <a:pt x="297052" y="101853"/>
                </a:lnTo>
                <a:lnTo>
                  <a:pt x="295552" y="121356"/>
                </a:lnTo>
                <a:lnTo>
                  <a:pt x="273050" y="169291"/>
                </a:lnTo>
                <a:lnTo>
                  <a:pt x="223597" y="198205"/>
                </a:lnTo>
                <a:lnTo>
                  <a:pt x="201168" y="202946"/>
                </a:lnTo>
                <a:lnTo>
                  <a:pt x="212552" y="209994"/>
                </a:lnTo>
                <a:lnTo>
                  <a:pt x="248921" y="243330"/>
                </a:lnTo>
                <a:lnTo>
                  <a:pt x="282194" y="292353"/>
                </a:lnTo>
                <a:lnTo>
                  <a:pt x="326644" y="363220"/>
                </a:lnTo>
                <a:lnTo>
                  <a:pt x="238887" y="363220"/>
                </a:lnTo>
                <a:lnTo>
                  <a:pt x="185800" y="284225"/>
                </a:lnTo>
                <a:lnTo>
                  <a:pt x="172821" y="264959"/>
                </a:lnTo>
                <a:lnTo>
                  <a:pt x="147193" y="230759"/>
                </a:lnTo>
                <a:lnTo>
                  <a:pt x="110061" y="212613"/>
                </a:lnTo>
                <a:lnTo>
                  <a:pt x="88264" y="211582"/>
                </a:lnTo>
                <a:lnTo>
                  <a:pt x="73278" y="211582"/>
                </a:lnTo>
                <a:lnTo>
                  <a:pt x="73278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40630" y="176276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20">
                <a:moveTo>
                  <a:pt x="141478" y="0"/>
                </a:moveTo>
                <a:lnTo>
                  <a:pt x="219075" y="0"/>
                </a:lnTo>
                <a:lnTo>
                  <a:pt x="364490" y="363220"/>
                </a:lnTo>
                <a:lnTo>
                  <a:pt x="284734" y="363220"/>
                </a:lnTo>
                <a:lnTo>
                  <a:pt x="252984" y="280670"/>
                </a:lnTo>
                <a:lnTo>
                  <a:pt x="107823" y="280670"/>
                </a:lnTo>
                <a:lnTo>
                  <a:pt x="77851" y="363220"/>
                </a:lnTo>
                <a:lnTo>
                  <a:pt x="0" y="363220"/>
                </a:lnTo>
                <a:lnTo>
                  <a:pt x="141478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39259" y="176276"/>
            <a:ext cx="276860" cy="363220"/>
          </a:xfrm>
          <a:custGeom>
            <a:avLst/>
            <a:gdLst/>
            <a:ahLst/>
            <a:cxnLst/>
            <a:rect l="l" t="t" r="r" b="b"/>
            <a:pathLst>
              <a:path w="276860" h="363220">
                <a:moveTo>
                  <a:pt x="0" y="0"/>
                </a:moveTo>
                <a:lnTo>
                  <a:pt x="269366" y="0"/>
                </a:lnTo>
                <a:lnTo>
                  <a:pt x="269366" y="61341"/>
                </a:lnTo>
                <a:lnTo>
                  <a:pt x="73405" y="61341"/>
                </a:lnTo>
                <a:lnTo>
                  <a:pt x="73405" y="141985"/>
                </a:lnTo>
                <a:lnTo>
                  <a:pt x="255777" y="141985"/>
                </a:lnTo>
                <a:lnTo>
                  <a:pt x="255777" y="203200"/>
                </a:lnTo>
                <a:lnTo>
                  <a:pt x="73405" y="203200"/>
                </a:lnTo>
                <a:lnTo>
                  <a:pt x="73405" y="302006"/>
                </a:lnTo>
                <a:lnTo>
                  <a:pt x="276351" y="302006"/>
                </a:lnTo>
                <a:lnTo>
                  <a:pt x="276351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74261" y="176276"/>
            <a:ext cx="288290" cy="363220"/>
          </a:xfrm>
          <a:custGeom>
            <a:avLst/>
            <a:gdLst/>
            <a:ahLst/>
            <a:cxnLst/>
            <a:rect l="l" t="t" r="r" b="b"/>
            <a:pathLst>
              <a:path w="288289" h="363220">
                <a:moveTo>
                  <a:pt x="0" y="0"/>
                </a:moveTo>
                <a:lnTo>
                  <a:pt x="71374" y="0"/>
                </a:lnTo>
                <a:lnTo>
                  <a:pt x="219963" y="242570"/>
                </a:lnTo>
                <a:lnTo>
                  <a:pt x="219963" y="0"/>
                </a:lnTo>
                <a:lnTo>
                  <a:pt x="288163" y="0"/>
                </a:lnTo>
                <a:lnTo>
                  <a:pt x="288163" y="363220"/>
                </a:lnTo>
                <a:lnTo>
                  <a:pt x="214629" y="363220"/>
                </a:lnTo>
                <a:lnTo>
                  <a:pt x="68072" y="126365"/>
                </a:lnTo>
                <a:lnTo>
                  <a:pt x="68072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29482" y="176276"/>
            <a:ext cx="73660" cy="363220"/>
          </a:xfrm>
          <a:custGeom>
            <a:avLst/>
            <a:gdLst/>
            <a:ahLst/>
            <a:cxnLst/>
            <a:rect l="l" t="t" r="r" b="b"/>
            <a:pathLst>
              <a:path w="73660" h="363220">
                <a:moveTo>
                  <a:pt x="0" y="0"/>
                </a:moveTo>
                <a:lnTo>
                  <a:pt x="73405" y="0"/>
                </a:lnTo>
                <a:lnTo>
                  <a:pt x="73405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9181" y="255523"/>
            <a:ext cx="1385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>
                <a:latin typeface="Arial"/>
                <a:cs typeface="Arial"/>
              </a:rPr>
              <a:t>Tuấn </a:t>
            </a:r>
            <a:r>
              <a:rPr sz="1800" spc="-5">
                <a:latin typeface="Arial"/>
                <a:cs typeface="Arial"/>
              </a:rPr>
              <a:t>quê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Hải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Phòng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9097" y="1170178"/>
            <a:ext cx="135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gặp</a:t>
            </a:r>
            <a:r>
              <a:rPr sz="1800" spc="-110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6049" y="2084654"/>
            <a:ext cx="1365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Arial"/>
                <a:cs typeface="Arial"/>
              </a:rPr>
              <a:t>nơi gặp</a:t>
            </a:r>
            <a:r>
              <a:rPr sz="1800" spc="-6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nhau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khá</a:t>
            </a:r>
            <a:r>
              <a:rPr sz="1800" spc="-35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tối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36321" y="3075559"/>
            <a:ext cx="1433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995" marR="5080" indent="-58293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Arial"/>
                <a:cs typeface="Arial"/>
              </a:rPr>
              <a:t>rồi </a:t>
            </a:r>
            <a:r>
              <a:rPr sz="1800" spc="-20">
                <a:latin typeface="Arial"/>
                <a:cs typeface="Arial"/>
              </a:rPr>
              <a:t>Tuấn</a:t>
            </a:r>
            <a:r>
              <a:rPr sz="1800" spc="-1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trúng  </a:t>
            </a:r>
            <a:r>
              <a:rPr sz="1800">
                <a:latin typeface="Arial"/>
                <a:cs typeface="Arial"/>
              </a:rPr>
              <a:t>số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16153" y="4066413"/>
            <a:ext cx="1376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2440" marR="5080" indent="-460375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mua </a:t>
            </a:r>
            <a:r>
              <a:rPr sz="1800" spc="-10">
                <a:latin typeface="Arial"/>
                <a:cs typeface="Arial"/>
              </a:rPr>
              <a:t>được</a:t>
            </a:r>
            <a:r>
              <a:rPr sz="1800" spc="-75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xe  </a:t>
            </a:r>
            <a:r>
              <a:rPr sz="1800">
                <a:latin typeface="Arial"/>
                <a:cs typeface="Arial"/>
              </a:rPr>
              <a:t>Mẹc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2145" y="4828413"/>
            <a:ext cx="13531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thường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dùng  </a:t>
            </a:r>
            <a:r>
              <a:rPr sz="1800">
                <a:latin typeface="Arial"/>
                <a:cs typeface="Arial"/>
              </a:rPr>
              <a:t>Mẹc chở</a:t>
            </a:r>
            <a:r>
              <a:rPr sz="1800" spc="-12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bạn  </a:t>
            </a:r>
            <a:r>
              <a:rPr sz="1800" spc="-5">
                <a:latin typeface="Arial"/>
                <a:cs typeface="Arial"/>
              </a:rPr>
              <a:t>bè đi</a:t>
            </a:r>
            <a:r>
              <a:rPr sz="1800" spc="-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chơi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233" y="5895543"/>
            <a:ext cx="1318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320" marR="5080" indent="-38862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quyết</a:t>
            </a:r>
            <a:r>
              <a:rPr sz="1800" spc="-7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lấy 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92300" y="0"/>
            <a:ext cx="787400" cy="665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223897" y="2198954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23897" y="217424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19325" y="1208277"/>
            <a:ext cx="1346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19325" y="3189858"/>
            <a:ext cx="1346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23897" y="418071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43708" y="5171313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19325" y="6162243"/>
            <a:ext cx="134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Chỗ dành sẵn cho Số hiệu Bản chiếu 33">
            <a:extLst>
              <a:ext uri="{FF2B5EF4-FFF2-40B4-BE49-F238E27FC236}">
                <a16:creationId xmlns:a16="http://schemas.microsoft.com/office/drawing/2014/main" id="{F8BF8BBC-3755-400A-9A5A-F19B816DAC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3333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25851" y="0"/>
            <a:ext cx="4203192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0850" y="160909"/>
            <a:ext cx="3502660" cy="393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6100" y="368300"/>
            <a:ext cx="939800" cy="604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24532" y="407924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9545" y="1284477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4532" y="2275458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9545" y="3266058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24532" y="425691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3450" y="5857443"/>
            <a:ext cx="164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9181" y="255523"/>
            <a:ext cx="1385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>
                <a:latin typeface="Arial"/>
                <a:cs typeface="Arial"/>
              </a:rPr>
              <a:t>Tuấn </a:t>
            </a:r>
            <a:r>
              <a:rPr sz="1800" spc="-5">
                <a:latin typeface="Arial"/>
                <a:cs typeface="Arial"/>
              </a:rPr>
              <a:t>quê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Hải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Phòng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097" y="1170178"/>
            <a:ext cx="135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gặp</a:t>
            </a:r>
            <a:r>
              <a:rPr sz="1800" spc="-110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6049" y="2084654"/>
            <a:ext cx="1365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Arial"/>
                <a:cs typeface="Arial"/>
              </a:rPr>
              <a:t>nơi gặp</a:t>
            </a:r>
            <a:r>
              <a:rPr sz="1800" spc="-6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nhau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khá</a:t>
            </a:r>
            <a:r>
              <a:rPr sz="1800" spc="-35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tối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36321" y="3075559"/>
            <a:ext cx="1433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995" marR="5080" indent="-58293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Arial"/>
                <a:cs typeface="Arial"/>
              </a:rPr>
              <a:t>rồi </a:t>
            </a:r>
            <a:r>
              <a:rPr sz="1800" spc="-20">
                <a:latin typeface="Arial"/>
                <a:cs typeface="Arial"/>
              </a:rPr>
              <a:t>Tuấn</a:t>
            </a:r>
            <a:r>
              <a:rPr sz="1800" spc="-1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trúng  </a:t>
            </a:r>
            <a:r>
              <a:rPr sz="1800">
                <a:latin typeface="Arial"/>
                <a:cs typeface="Arial"/>
              </a:rPr>
              <a:t>số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16153" y="4066413"/>
            <a:ext cx="1376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2440" marR="5080" indent="-460375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mua </a:t>
            </a:r>
            <a:r>
              <a:rPr sz="1800" spc="-10">
                <a:latin typeface="Arial"/>
                <a:cs typeface="Arial"/>
              </a:rPr>
              <a:t>được</a:t>
            </a:r>
            <a:r>
              <a:rPr sz="1800" spc="-75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xe  </a:t>
            </a:r>
            <a:r>
              <a:rPr sz="1800">
                <a:latin typeface="Arial"/>
                <a:cs typeface="Arial"/>
              </a:rPr>
              <a:t>Mẹc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52145" y="4828413"/>
            <a:ext cx="13531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thường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dùng  </a:t>
            </a:r>
            <a:r>
              <a:rPr sz="1800">
                <a:latin typeface="Arial"/>
                <a:cs typeface="Arial"/>
              </a:rPr>
              <a:t>Mẹc chở</a:t>
            </a:r>
            <a:r>
              <a:rPr sz="1800" spc="-12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bạn  </a:t>
            </a:r>
            <a:r>
              <a:rPr sz="1800" spc="-5">
                <a:latin typeface="Arial"/>
                <a:cs typeface="Arial"/>
              </a:rPr>
              <a:t>bè đi</a:t>
            </a:r>
            <a:r>
              <a:rPr sz="1800" spc="-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chơi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233" y="5895543"/>
            <a:ext cx="1318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320" marR="5080" indent="-38862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quyết</a:t>
            </a:r>
            <a:r>
              <a:rPr sz="1800" spc="-7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lấy 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44344" y="4980813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Tiêu đề 21">
            <a:extLst>
              <a:ext uri="{FF2B5EF4-FFF2-40B4-BE49-F238E27FC236}">
                <a16:creationId xmlns:a16="http://schemas.microsoft.com/office/drawing/2014/main" id="{A87C5222-6F62-42A0-A9AF-DCAD50F6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3" name="Chỗ dành sẵn cho Số hiệu Bản chiếu 22">
            <a:extLst>
              <a:ext uri="{FF2B5EF4-FFF2-40B4-BE49-F238E27FC236}">
                <a16:creationId xmlns:a16="http://schemas.microsoft.com/office/drawing/2014/main" id="{14DDC4D9-6BDC-4145-89F2-ABFCE4CF44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5068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100" y="368300"/>
            <a:ext cx="939800" cy="604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24532" y="407924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9545" y="1284477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4532" y="2275458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9545" y="3266058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4532" y="425691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3450" y="5857443"/>
            <a:ext cx="164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181" y="255523"/>
            <a:ext cx="1385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>
                <a:latin typeface="Arial"/>
                <a:cs typeface="Arial"/>
              </a:rPr>
              <a:t>Tuấn </a:t>
            </a:r>
            <a:r>
              <a:rPr sz="1800" spc="-5">
                <a:latin typeface="Arial"/>
                <a:cs typeface="Arial"/>
              </a:rPr>
              <a:t>quê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Hải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Phòng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097" y="1170178"/>
            <a:ext cx="135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gặp</a:t>
            </a:r>
            <a:r>
              <a:rPr sz="1800" spc="-110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6049" y="2084654"/>
            <a:ext cx="1365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Arial"/>
                <a:cs typeface="Arial"/>
              </a:rPr>
              <a:t>nơi gặp</a:t>
            </a:r>
            <a:r>
              <a:rPr sz="1800" spc="-6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nhau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khá</a:t>
            </a:r>
            <a:r>
              <a:rPr sz="1800" spc="-35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tối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6321" y="3075559"/>
            <a:ext cx="1433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995" marR="5080" indent="-58293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Arial"/>
                <a:cs typeface="Arial"/>
              </a:rPr>
              <a:t>rồi </a:t>
            </a:r>
            <a:r>
              <a:rPr sz="1800" spc="-20">
                <a:latin typeface="Arial"/>
                <a:cs typeface="Arial"/>
              </a:rPr>
              <a:t>Tuấn</a:t>
            </a:r>
            <a:r>
              <a:rPr sz="1800" spc="-1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trúng  </a:t>
            </a:r>
            <a:r>
              <a:rPr sz="1800">
                <a:latin typeface="Arial"/>
                <a:cs typeface="Arial"/>
              </a:rPr>
              <a:t>số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6153" y="4066413"/>
            <a:ext cx="1376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2440" marR="5080" indent="-460375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mua </a:t>
            </a:r>
            <a:r>
              <a:rPr sz="1800" spc="-10">
                <a:latin typeface="Arial"/>
                <a:cs typeface="Arial"/>
              </a:rPr>
              <a:t>được</a:t>
            </a:r>
            <a:r>
              <a:rPr sz="1800" spc="-75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xe  </a:t>
            </a:r>
            <a:r>
              <a:rPr sz="1800">
                <a:latin typeface="Arial"/>
                <a:cs typeface="Arial"/>
              </a:rPr>
              <a:t>Mẹc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52145" y="4828413"/>
            <a:ext cx="13531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thường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dùng  </a:t>
            </a:r>
            <a:r>
              <a:rPr sz="1800">
                <a:latin typeface="Arial"/>
                <a:cs typeface="Arial"/>
              </a:rPr>
              <a:t>Mẹc chở</a:t>
            </a:r>
            <a:r>
              <a:rPr sz="1800" spc="-12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bạn  </a:t>
            </a:r>
            <a:r>
              <a:rPr sz="1800" spc="-5">
                <a:latin typeface="Arial"/>
                <a:cs typeface="Arial"/>
              </a:rPr>
              <a:t>bè đi</a:t>
            </a:r>
            <a:r>
              <a:rPr sz="1800" spc="-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chơi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233" y="5895543"/>
            <a:ext cx="131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quyết</a:t>
            </a:r>
            <a:r>
              <a:rPr sz="1800" spc="-65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lấy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44344" y="4980813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90771" y="0"/>
            <a:ext cx="3349752" cy="691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72228" y="466344"/>
            <a:ext cx="1388364" cy="835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64052" y="1075944"/>
            <a:ext cx="4203192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67072" y="176276"/>
            <a:ext cx="2638425" cy="363220"/>
          </a:xfrm>
          <a:custGeom>
            <a:avLst/>
            <a:gdLst/>
            <a:ahLst/>
            <a:cxnLst/>
            <a:rect l="l" t="t" r="r" b="b"/>
            <a:pathLst>
              <a:path w="2638425" h="363220">
                <a:moveTo>
                  <a:pt x="1335404" y="0"/>
                </a:moveTo>
                <a:lnTo>
                  <a:pt x="1257807" y="0"/>
                </a:lnTo>
                <a:lnTo>
                  <a:pt x="1116329" y="363220"/>
                </a:lnTo>
                <a:lnTo>
                  <a:pt x="1194180" y="363220"/>
                </a:lnTo>
                <a:lnTo>
                  <a:pt x="1224152" y="280670"/>
                </a:lnTo>
                <a:lnTo>
                  <a:pt x="1447771" y="280670"/>
                </a:lnTo>
                <a:lnTo>
                  <a:pt x="1423264" y="219456"/>
                </a:lnTo>
                <a:lnTo>
                  <a:pt x="1246631" y="219456"/>
                </a:lnTo>
                <a:lnTo>
                  <a:pt x="1295780" y="84708"/>
                </a:lnTo>
                <a:lnTo>
                  <a:pt x="1369318" y="84708"/>
                </a:lnTo>
                <a:lnTo>
                  <a:pt x="1335404" y="0"/>
                </a:lnTo>
                <a:close/>
              </a:path>
              <a:path w="2638425" h="363220">
                <a:moveTo>
                  <a:pt x="1447771" y="280670"/>
                </a:moveTo>
                <a:lnTo>
                  <a:pt x="1369314" y="280670"/>
                </a:lnTo>
                <a:lnTo>
                  <a:pt x="1401064" y="363220"/>
                </a:lnTo>
                <a:lnTo>
                  <a:pt x="1480819" y="363220"/>
                </a:lnTo>
                <a:lnTo>
                  <a:pt x="1447771" y="280670"/>
                </a:lnTo>
                <a:close/>
              </a:path>
              <a:path w="2638425" h="363220">
                <a:moveTo>
                  <a:pt x="1369318" y="84708"/>
                </a:moveTo>
                <a:lnTo>
                  <a:pt x="1295780" y="84708"/>
                </a:lnTo>
                <a:lnTo>
                  <a:pt x="1345818" y="219456"/>
                </a:lnTo>
                <a:lnTo>
                  <a:pt x="1423264" y="219456"/>
                </a:lnTo>
                <a:lnTo>
                  <a:pt x="1369318" y="84708"/>
                </a:lnTo>
                <a:close/>
              </a:path>
              <a:path w="2638425" h="363220">
                <a:moveTo>
                  <a:pt x="1673605" y="0"/>
                </a:moveTo>
                <a:lnTo>
                  <a:pt x="1519301" y="0"/>
                </a:lnTo>
                <a:lnTo>
                  <a:pt x="1519301" y="363220"/>
                </a:lnTo>
                <a:lnTo>
                  <a:pt x="1592579" y="363220"/>
                </a:lnTo>
                <a:lnTo>
                  <a:pt x="1592579" y="211582"/>
                </a:lnTo>
                <a:lnTo>
                  <a:pt x="1734059" y="211582"/>
                </a:lnTo>
                <a:lnTo>
                  <a:pt x="1731851" y="209994"/>
                </a:lnTo>
                <a:lnTo>
                  <a:pt x="1720468" y="202946"/>
                </a:lnTo>
                <a:lnTo>
                  <a:pt x="1742898" y="198205"/>
                </a:lnTo>
                <a:lnTo>
                  <a:pt x="1778851" y="181389"/>
                </a:lnTo>
                <a:lnTo>
                  <a:pt x="1803571" y="153543"/>
                </a:lnTo>
                <a:lnTo>
                  <a:pt x="1592579" y="153543"/>
                </a:lnTo>
                <a:lnTo>
                  <a:pt x="1592579" y="61341"/>
                </a:lnTo>
                <a:lnTo>
                  <a:pt x="1808831" y="61341"/>
                </a:lnTo>
                <a:lnTo>
                  <a:pt x="1807460" y="57509"/>
                </a:lnTo>
                <a:lnTo>
                  <a:pt x="1782016" y="23320"/>
                </a:lnTo>
                <a:lnTo>
                  <a:pt x="1743096" y="5464"/>
                </a:lnTo>
                <a:lnTo>
                  <a:pt x="1700754" y="599"/>
                </a:lnTo>
                <a:lnTo>
                  <a:pt x="1673605" y="0"/>
                </a:lnTo>
                <a:close/>
              </a:path>
              <a:path w="2638425" h="363220">
                <a:moveTo>
                  <a:pt x="1734059" y="211582"/>
                </a:moveTo>
                <a:lnTo>
                  <a:pt x="1607439" y="211582"/>
                </a:lnTo>
                <a:lnTo>
                  <a:pt x="1619249" y="211841"/>
                </a:lnTo>
                <a:lnTo>
                  <a:pt x="1629346" y="212613"/>
                </a:lnTo>
                <a:lnTo>
                  <a:pt x="1666493" y="230759"/>
                </a:lnTo>
                <a:lnTo>
                  <a:pt x="1692104" y="264959"/>
                </a:lnTo>
                <a:lnTo>
                  <a:pt x="1758188" y="363220"/>
                </a:lnTo>
                <a:lnTo>
                  <a:pt x="1845817" y="363220"/>
                </a:lnTo>
                <a:lnTo>
                  <a:pt x="1801494" y="292353"/>
                </a:lnTo>
                <a:lnTo>
                  <a:pt x="1777936" y="256460"/>
                </a:lnTo>
                <a:lnTo>
                  <a:pt x="1751472" y="225234"/>
                </a:lnTo>
                <a:lnTo>
                  <a:pt x="1742186" y="217424"/>
                </a:lnTo>
                <a:lnTo>
                  <a:pt x="1734059" y="211582"/>
                </a:lnTo>
                <a:close/>
              </a:path>
              <a:path w="2638425" h="363220">
                <a:moveTo>
                  <a:pt x="1808831" y="61341"/>
                </a:moveTo>
                <a:lnTo>
                  <a:pt x="1649856" y="61341"/>
                </a:lnTo>
                <a:lnTo>
                  <a:pt x="1669926" y="61432"/>
                </a:lnTo>
                <a:lnTo>
                  <a:pt x="1685543" y="61690"/>
                </a:lnTo>
                <a:lnTo>
                  <a:pt x="1725630" y="71737"/>
                </a:lnTo>
                <a:lnTo>
                  <a:pt x="1740789" y="106552"/>
                </a:lnTo>
                <a:lnTo>
                  <a:pt x="1740332" y="114335"/>
                </a:lnTo>
                <a:lnTo>
                  <a:pt x="1718990" y="146482"/>
                </a:lnTo>
                <a:lnTo>
                  <a:pt x="1670843" y="153277"/>
                </a:lnTo>
                <a:lnTo>
                  <a:pt x="1646936" y="153543"/>
                </a:lnTo>
                <a:lnTo>
                  <a:pt x="1803571" y="153543"/>
                </a:lnTo>
                <a:lnTo>
                  <a:pt x="1810353" y="139096"/>
                </a:lnTo>
                <a:lnTo>
                  <a:pt x="1814853" y="121356"/>
                </a:lnTo>
                <a:lnTo>
                  <a:pt x="1816353" y="101853"/>
                </a:lnTo>
                <a:lnTo>
                  <a:pt x="1815373" y="86135"/>
                </a:lnTo>
                <a:lnTo>
                  <a:pt x="1812416" y="71358"/>
                </a:lnTo>
                <a:lnTo>
                  <a:pt x="1808831" y="61341"/>
                </a:lnTo>
                <a:close/>
              </a:path>
              <a:path w="2638425" h="363220">
                <a:moveTo>
                  <a:pt x="73405" y="2921"/>
                </a:moveTo>
                <a:lnTo>
                  <a:pt x="0" y="2921"/>
                </a:lnTo>
                <a:lnTo>
                  <a:pt x="0" y="363220"/>
                </a:lnTo>
                <a:lnTo>
                  <a:pt x="255777" y="363220"/>
                </a:lnTo>
                <a:lnTo>
                  <a:pt x="255777" y="302006"/>
                </a:lnTo>
                <a:lnTo>
                  <a:pt x="73405" y="302006"/>
                </a:lnTo>
                <a:lnTo>
                  <a:pt x="73405" y="2921"/>
                </a:lnTo>
                <a:close/>
              </a:path>
              <a:path w="2638425" h="363220">
                <a:moveTo>
                  <a:pt x="2384171" y="0"/>
                </a:moveTo>
                <a:lnTo>
                  <a:pt x="2298192" y="0"/>
                </a:lnTo>
                <a:lnTo>
                  <a:pt x="2431287" y="210312"/>
                </a:lnTo>
                <a:lnTo>
                  <a:pt x="2431287" y="363220"/>
                </a:lnTo>
                <a:lnTo>
                  <a:pt x="2504440" y="363220"/>
                </a:lnTo>
                <a:lnTo>
                  <a:pt x="2504440" y="210820"/>
                </a:lnTo>
                <a:lnTo>
                  <a:pt x="2546975" y="143637"/>
                </a:lnTo>
                <a:lnTo>
                  <a:pt x="2469642" y="143637"/>
                </a:lnTo>
                <a:lnTo>
                  <a:pt x="2384171" y="0"/>
                </a:lnTo>
                <a:close/>
              </a:path>
              <a:path w="2638425" h="363220">
                <a:moveTo>
                  <a:pt x="2637917" y="0"/>
                </a:moveTo>
                <a:lnTo>
                  <a:pt x="2553461" y="0"/>
                </a:lnTo>
                <a:lnTo>
                  <a:pt x="2469642" y="143637"/>
                </a:lnTo>
                <a:lnTo>
                  <a:pt x="2546975" y="143637"/>
                </a:lnTo>
                <a:lnTo>
                  <a:pt x="2637917" y="0"/>
                </a:lnTo>
                <a:close/>
              </a:path>
              <a:path w="2638425" h="363220">
                <a:moveTo>
                  <a:pt x="2181605" y="61341"/>
                </a:moveTo>
                <a:lnTo>
                  <a:pt x="2108327" y="61341"/>
                </a:lnTo>
                <a:lnTo>
                  <a:pt x="2108327" y="363220"/>
                </a:lnTo>
                <a:lnTo>
                  <a:pt x="2181605" y="363220"/>
                </a:lnTo>
                <a:lnTo>
                  <a:pt x="2181605" y="61341"/>
                </a:lnTo>
                <a:close/>
              </a:path>
              <a:path w="2638425" h="363220">
                <a:moveTo>
                  <a:pt x="2289175" y="0"/>
                </a:moveTo>
                <a:lnTo>
                  <a:pt x="2000503" y="0"/>
                </a:lnTo>
                <a:lnTo>
                  <a:pt x="2000503" y="61341"/>
                </a:lnTo>
                <a:lnTo>
                  <a:pt x="2289175" y="61341"/>
                </a:lnTo>
                <a:lnTo>
                  <a:pt x="2289175" y="0"/>
                </a:lnTo>
                <a:close/>
              </a:path>
              <a:path w="2638425" h="363220">
                <a:moveTo>
                  <a:pt x="1955927" y="0"/>
                </a:moveTo>
                <a:lnTo>
                  <a:pt x="1882521" y="0"/>
                </a:lnTo>
                <a:lnTo>
                  <a:pt x="1882521" y="363220"/>
                </a:lnTo>
                <a:lnTo>
                  <a:pt x="1955927" y="363220"/>
                </a:lnTo>
                <a:lnTo>
                  <a:pt x="1955927" y="0"/>
                </a:lnTo>
                <a:close/>
              </a:path>
              <a:path w="2638425" h="363220">
                <a:moveTo>
                  <a:pt x="1084326" y="0"/>
                </a:moveTo>
                <a:lnTo>
                  <a:pt x="814959" y="0"/>
                </a:lnTo>
                <a:lnTo>
                  <a:pt x="814959" y="363220"/>
                </a:lnTo>
                <a:lnTo>
                  <a:pt x="1091184" y="363220"/>
                </a:lnTo>
                <a:lnTo>
                  <a:pt x="1091184" y="302006"/>
                </a:lnTo>
                <a:lnTo>
                  <a:pt x="888238" y="302006"/>
                </a:lnTo>
                <a:lnTo>
                  <a:pt x="888238" y="203200"/>
                </a:lnTo>
                <a:lnTo>
                  <a:pt x="1070610" y="203200"/>
                </a:lnTo>
                <a:lnTo>
                  <a:pt x="1070610" y="141985"/>
                </a:lnTo>
                <a:lnTo>
                  <a:pt x="888238" y="141985"/>
                </a:lnTo>
                <a:lnTo>
                  <a:pt x="888238" y="61341"/>
                </a:lnTo>
                <a:lnTo>
                  <a:pt x="1084326" y="61341"/>
                </a:lnTo>
                <a:lnTo>
                  <a:pt x="1084326" y="0"/>
                </a:lnTo>
                <a:close/>
              </a:path>
              <a:path w="2638425" h="363220">
                <a:moveTo>
                  <a:pt x="521335" y="0"/>
                </a:moveTo>
                <a:lnTo>
                  <a:pt x="449961" y="0"/>
                </a:lnTo>
                <a:lnTo>
                  <a:pt x="449961" y="363220"/>
                </a:lnTo>
                <a:lnTo>
                  <a:pt x="518032" y="363220"/>
                </a:lnTo>
                <a:lnTo>
                  <a:pt x="518032" y="126365"/>
                </a:lnTo>
                <a:lnTo>
                  <a:pt x="598741" y="126365"/>
                </a:lnTo>
                <a:lnTo>
                  <a:pt x="521335" y="0"/>
                </a:lnTo>
                <a:close/>
              </a:path>
              <a:path w="2638425" h="363220">
                <a:moveTo>
                  <a:pt x="598741" y="126365"/>
                </a:moveTo>
                <a:lnTo>
                  <a:pt x="518032" y="126365"/>
                </a:lnTo>
                <a:lnTo>
                  <a:pt x="664463" y="363220"/>
                </a:lnTo>
                <a:lnTo>
                  <a:pt x="738124" y="363220"/>
                </a:lnTo>
                <a:lnTo>
                  <a:pt x="738124" y="242570"/>
                </a:lnTo>
                <a:lnTo>
                  <a:pt x="669925" y="242570"/>
                </a:lnTo>
                <a:lnTo>
                  <a:pt x="598741" y="126365"/>
                </a:lnTo>
                <a:close/>
              </a:path>
              <a:path w="2638425" h="363220">
                <a:moveTo>
                  <a:pt x="738124" y="0"/>
                </a:moveTo>
                <a:lnTo>
                  <a:pt x="669925" y="0"/>
                </a:lnTo>
                <a:lnTo>
                  <a:pt x="669925" y="242570"/>
                </a:lnTo>
                <a:lnTo>
                  <a:pt x="738124" y="242570"/>
                </a:lnTo>
                <a:lnTo>
                  <a:pt x="738124" y="0"/>
                </a:lnTo>
                <a:close/>
              </a:path>
              <a:path w="2638425" h="363220">
                <a:moveTo>
                  <a:pt x="378587" y="0"/>
                </a:moveTo>
                <a:lnTo>
                  <a:pt x="305180" y="0"/>
                </a:lnTo>
                <a:lnTo>
                  <a:pt x="305180" y="363220"/>
                </a:lnTo>
                <a:lnTo>
                  <a:pt x="378587" y="363220"/>
                </a:lnTo>
                <a:lnTo>
                  <a:pt x="3785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13704" y="260984"/>
            <a:ext cx="99695" cy="135255"/>
          </a:xfrm>
          <a:custGeom>
            <a:avLst/>
            <a:gdLst/>
            <a:ahLst/>
            <a:cxnLst/>
            <a:rect l="l" t="t" r="r" b="b"/>
            <a:pathLst>
              <a:path w="99695" h="135254">
                <a:moveTo>
                  <a:pt x="49149" y="0"/>
                </a:moveTo>
                <a:lnTo>
                  <a:pt x="0" y="134747"/>
                </a:lnTo>
                <a:lnTo>
                  <a:pt x="99187" y="134747"/>
                </a:lnTo>
                <a:lnTo>
                  <a:pt x="49149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50509" y="228472"/>
            <a:ext cx="166497" cy="1104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67072" y="179196"/>
            <a:ext cx="255904" cy="360680"/>
          </a:xfrm>
          <a:custGeom>
            <a:avLst/>
            <a:gdLst/>
            <a:ahLst/>
            <a:cxnLst/>
            <a:rect l="l" t="t" r="r" b="b"/>
            <a:pathLst>
              <a:path w="255904" h="360680">
                <a:moveTo>
                  <a:pt x="0" y="0"/>
                </a:moveTo>
                <a:lnTo>
                  <a:pt x="73405" y="0"/>
                </a:lnTo>
                <a:lnTo>
                  <a:pt x="73405" y="299085"/>
                </a:lnTo>
                <a:lnTo>
                  <a:pt x="255777" y="299085"/>
                </a:lnTo>
                <a:lnTo>
                  <a:pt x="255777" y="360299"/>
                </a:lnTo>
                <a:lnTo>
                  <a:pt x="0" y="36029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65265" y="176276"/>
            <a:ext cx="339725" cy="363220"/>
          </a:xfrm>
          <a:custGeom>
            <a:avLst/>
            <a:gdLst/>
            <a:ahLst/>
            <a:cxnLst/>
            <a:rect l="l" t="t" r="r" b="b"/>
            <a:pathLst>
              <a:path w="339725" h="363220">
                <a:moveTo>
                  <a:pt x="0" y="0"/>
                </a:moveTo>
                <a:lnTo>
                  <a:pt x="85978" y="0"/>
                </a:lnTo>
                <a:lnTo>
                  <a:pt x="171450" y="143637"/>
                </a:lnTo>
                <a:lnTo>
                  <a:pt x="255269" y="0"/>
                </a:lnTo>
                <a:lnTo>
                  <a:pt x="339725" y="0"/>
                </a:lnTo>
                <a:lnTo>
                  <a:pt x="206248" y="210820"/>
                </a:lnTo>
                <a:lnTo>
                  <a:pt x="206248" y="363220"/>
                </a:lnTo>
                <a:lnTo>
                  <a:pt x="133095" y="363220"/>
                </a:lnTo>
                <a:lnTo>
                  <a:pt x="133095" y="210312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67577" y="176276"/>
            <a:ext cx="288925" cy="363220"/>
          </a:xfrm>
          <a:custGeom>
            <a:avLst/>
            <a:gdLst/>
            <a:ahLst/>
            <a:cxnLst/>
            <a:rect l="l" t="t" r="r" b="b"/>
            <a:pathLst>
              <a:path w="288925" h="363220">
                <a:moveTo>
                  <a:pt x="0" y="0"/>
                </a:moveTo>
                <a:lnTo>
                  <a:pt x="288671" y="0"/>
                </a:lnTo>
                <a:lnTo>
                  <a:pt x="288671" y="61341"/>
                </a:lnTo>
                <a:lnTo>
                  <a:pt x="181101" y="61341"/>
                </a:lnTo>
                <a:lnTo>
                  <a:pt x="181101" y="363220"/>
                </a:lnTo>
                <a:lnTo>
                  <a:pt x="107823" y="363220"/>
                </a:lnTo>
                <a:lnTo>
                  <a:pt x="107823" y="61341"/>
                </a:lnTo>
                <a:lnTo>
                  <a:pt x="0" y="61341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49594" y="176276"/>
            <a:ext cx="73660" cy="363220"/>
          </a:xfrm>
          <a:custGeom>
            <a:avLst/>
            <a:gdLst/>
            <a:ahLst/>
            <a:cxnLst/>
            <a:rect l="l" t="t" r="r" b="b"/>
            <a:pathLst>
              <a:path w="73660" h="363220">
                <a:moveTo>
                  <a:pt x="0" y="0"/>
                </a:moveTo>
                <a:lnTo>
                  <a:pt x="73405" y="0"/>
                </a:lnTo>
                <a:lnTo>
                  <a:pt x="73405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86373" y="176276"/>
            <a:ext cx="327025" cy="363220"/>
          </a:xfrm>
          <a:custGeom>
            <a:avLst/>
            <a:gdLst/>
            <a:ahLst/>
            <a:cxnLst/>
            <a:rect l="l" t="t" r="r" b="b"/>
            <a:pathLst>
              <a:path w="327025" h="363220">
                <a:moveTo>
                  <a:pt x="0" y="0"/>
                </a:moveTo>
                <a:lnTo>
                  <a:pt x="154304" y="0"/>
                </a:lnTo>
                <a:lnTo>
                  <a:pt x="181453" y="599"/>
                </a:lnTo>
                <a:lnTo>
                  <a:pt x="223795" y="5464"/>
                </a:lnTo>
                <a:lnTo>
                  <a:pt x="262715" y="23320"/>
                </a:lnTo>
                <a:lnTo>
                  <a:pt x="288159" y="57509"/>
                </a:lnTo>
                <a:lnTo>
                  <a:pt x="297052" y="101853"/>
                </a:lnTo>
                <a:lnTo>
                  <a:pt x="295552" y="121356"/>
                </a:lnTo>
                <a:lnTo>
                  <a:pt x="273050" y="169291"/>
                </a:lnTo>
                <a:lnTo>
                  <a:pt x="223597" y="198205"/>
                </a:lnTo>
                <a:lnTo>
                  <a:pt x="201167" y="202946"/>
                </a:lnTo>
                <a:lnTo>
                  <a:pt x="212550" y="209994"/>
                </a:lnTo>
                <a:lnTo>
                  <a:pt x="248868" y="243330"/>
                </a:lnTo>
                <a:lnTo>
                  <a:pt x="282193" y="292353"/>
                </a:lnTo>
                <a:lnTo>
                  <a:pt x="326516" y="363220"/>
                </a:lnTo>
                <a:lnTo>
                  <a:pt x="238887" y="363220"/>
                </a:lnTo>
                <a:lnTo>
                  <a:pt x="185800" y="284225"/>
                </a:lnTo>
                <a:lnTo>
                  <a:pt x="172803" y="264959"/>
                </a:lnTo>
                <a:lnTo>
                  <a:pt x="147192" y="230759"/>
                </a:lnTo>
                <a:lnTo>
                  <a:pt x="110045" y="212613"/>
                </a:lnTo>
                <a:lnTo>
                  <a:pt x="88137" y="211582"/>
                </a:lnTo>
                <a:lnTo>
                  <a:pt x="73278" y="211582"/>
                </a:lnTo>
                <a:lnTo>
                  <a:pt x="73278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83403" y="176276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20">
                <a:moveTo>
                  <a:pt x="141477" y="0"/>
                </a:moveTo>
                <a:lnTo>
                  <a:pt x="219075" y="0"/>
                </a:lnTo>
                <a:lnTo>
                  <a:pt x="364489" y="363220"/>
                </a:lnTo>
                <a:lnTo>
                  <a:pt x="284734" y="363220"/>
                </a:lnTo>
                <a:lnTo>
                  <a:pt x="252984" y="280670"/>
                </a:lnTo>
                <a:lnTo>
                  <a:pt x="107823" y="280670"/>
                </a:lnTo>
                <a:lnTo>
                  <a:pt x="77850" y="363220"/>
                </a:lnTo>
                <a:lnTo>
                  <a:pt x="0" y="363220"/>
                </a:lnTo>
                <a:lnTo>
                  <a:pt x="141477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82032" y="176276"/>
            <a:ext cx="276225" cy="363220"/>
          </a:xfrm>
          <a:custGeom>
            <a:avLst/>
            <a:gdLst/>
            <a:ahLst/>
            <a:cxnLst/>
            <a:rect l="l" t="t" r="r" b="b"/>
            <a:pathLst>
              <a:path w="276225" h="363220">
                <a:moveTo>
                  <a:pt x="0" y="0"/>
                </a:moveTo>
                <a:lnTo>
                  <a:pt x="269366" y="0"/>
                </a:lnTo>
                <a:lnTo>
                  <a:pt x="269366" y="61341"/>
                </a:lnTo>
                <a:lnTo>
                  <a:pt x="73278" y="61341"/>
                </a:lnTo>
                <a:lnTo>
                  <a:pt x="73278" y="141985"/>
                </a:lnTo>
                <a:lnTo>
                  <a:pt x="255650" y="141985"/>
                </a:lnTo>
                <a:lnTo>
                  <a:pt x="255650" y="203200"/>
                </a:lnTo>
                <a:lnTo>
                  <a:pt x="73278" y="203200"/>
                </a:lnTo>
                <a:lnTo>
                  <a:pt x="73278" y="302006"/>
                </a:lnTo>
                <a:lnTo>
                  <a:pt x="276225" y="302006"/>
                </a:lnTo>
                <a:lnTo>
                  <a:pt x="276225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17034" y="176276"/>
            <a:ext cx="288290" cy="363220"/>
          </a:xfrm>
          <a:custGeom>
            <a:avLst/>
            <a:gdLst/>
            <a:ahLst/>
            <a:cxnLst/>
            <a:rect l="l" t="t" r="r" b="b"/>
            <a:pathLst>
              <a:path w="288289" h="363220">
                <a:moveTo>
                  <a:pt x="0" y="0"/>
                </a:moveTo>
                <a:lnTo>
                  <a:pt x="71374" y="0"/>
                </a:lnTo>
                <a:lnTo>
                  <a:pt x="219963" y="242570"/>
                </a:lnTo>
                <a:lnTo>
                  <a:pt x="219963" y="0"/>
                </a:lnTo>
                <a:lnTo>
                  <a:pt x="288163" y="0"/>
                </a:lnTo>
                <a:lnTo>
                  <a:pt x="288163" y="363220"/>
                </a:lnTo>
                <a:lnTo>
                  <a:pt x="214502" y="363220"/>
                </a:lnTo>
                <a:lnTo>
                  <a:pt x="68071" y="126365"/>
                </a:lnTo>
                <a:lnTo>
                  <a:pt x="68071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72253" y="176276"/>
            <a:ext cx="73660" cy="363220"/>
          </a:xfrm>
          <a:custGeom>
            <a:avLst/>
            <a:gdLst/>
            <a:ahLst/>
            <a:cxnLst/>
            <a:rect l="l" t="t" r="r" b="b"/>
            <a:pathLst>
              <a:path w="73660" h="363220">
                <a:moveTo>
                  <a:pt x="0" y="0"/>
                </a:moveTo>
                <a:lnTo>
                  <a:pt x="73406" y="0"/>
                </a:lnTo>
                <a:lnTo>
                  <a:pt x="73406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47640" y="879728"/>
            <a:ext cx="632968" cy="2755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95898" y="1080516"/>
            <a:ext cx="85090" cy="68580"/>
          </a:xfrm>
          <a:custGeom>
            <a:avLst/>
            <a:gdLst/>
            <a:ahLst/>
            <a:cxnLst/>
            <a:rect l="l" t="t" r="r" b="b"/>
            <a:pathLst>
              <a:path w="85089" h="68580">
                <a:moveTo>
                  <a:pt x="14350" y="0"/>
                </a:moveTo>
                <a:lnTo>
                  <a:pt x="84709" y="0"/>
                </a:lnTo>
                <a:lnTo>
                  <a:pt x="70358" y="68580"/>
                </a:lnTo>
                <a:lnTo>
                  <a:pt x="0" y="68580"/>
                </a:lnTo>
                <a:lnTo>
                  <a:pt x="1435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47640" y="885952"/>
            <a:ext cx="276225" cy="263525"/>
          </a:xfrm>
          <a:custGeom>
            <a:avLst/>
            <a:gdLst/>
            <a:ahLst/>
            <a:cxnLst/>
            <a:rect l="l" t="t" r="r" b="b"/>
            <a:pathLst>
              <a:path w="276225" h="263525">
                <a:moveTo>
                  <a:pt x="0" y="0"/>
                </a:moveTo>
                <a:lnTo>
                  <a:pt x="69850" y="0"/>
                </a:lnTo>
                <a:lnTo>
                  <a:pt x="88392" y="114681"/>
                </a:lnTo>
                <a:lnTo>
                  <a:pt x="91821" y="136044"/>
                </a:lnTo>
                <a:lnTo>
                  <a:pt x="94487" y="153479"/>
                </a:lnTo>
                <a:lnTo>
                  <a:pt x="96392" y="167008"/>
                </a:lnTo>
                <a:lnTo>
                  <a:pt x="97536" y="176657"/>
                </a:lnTo>
                <a:lnTo>
                  <a:pt x="99395" y="173083"/>
                </a:lnTo>
                <a:lnTo>
                  <a:pt x="121689" y="132000"/>
                </a:lnTo>
                <a:lnTo>
                  <a:pt x="198882" y="0"/>
                </a:lnTo>
                <a:lnTo>
                  <a:pt x="275717" y="0"/>
                </a:lnTo>
                <a:lnTo>
                  <a:pt x="113919" y="263144"/>
                </a:lnTo>
                <a:lnTo>
                  <a:pt x="52705" y="263144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02783" y="879728"/>
            <a:ext cx="269240" cy="275590"/>
          </a:xfrm>
          <a:custGeom>
            <a:avLst/>
            <a:gdLst/>
            <a:ahLst/>
            <a:cxnLst/>
            <a:rect l="l" t="t" r="r" b="b"/>
            <a:pathLst>
              <a:path w="269239" h="275590">
                <a:moveTo>
                  <a:pt x="159003" y="0"/>
                </a:moveTo>
                <a:lnTo>
                  <a:pt x="203660" y="4651"/>
                </a:lnTo>
                <a:lnTo>
                  <a:pt x="247677" y="28688"/>
                </a:lnTo>
                <a:lnTo>
                  <a:pt x="268858" y="68961"/>
                </a:lnTo>
                <a:lnTo>
                  <a:pt x="203200" y="80263"/>
                </a:lnTo>
                <a:lnTo>
                  <a:pt x="200150" y="73552"/>
                </a:lnTo>
                <a:lnTo>
                  <a:pt x="196326" y="67722"/>
                </a:lnTo>
                <a:lnTo>
                  <a:pt x="158948" y="49639"/>
                </a:lnTo>
                <a:lnTo>
                  <a:pt x="148208" y="49022"/>
                </a:lnTo>
                <a:lnTo>
                  <a:pt x="137830" y="49496"/>
                </a:lnTo>
                <a:lnTo>
                  <a:pt x="106299" y="67183"/>
                </a:lnTo>
                <a:lnTo>
                  <a:pt x="106299" y="73660"/>
                </a:lnTo>
                <a:lnTo>
                  <a:pt x="106299" y="80263"/>
                </a:lnTo>
                <a:lnTo>
                  <a:pt x="140940" y="99292"/>
                </a:lnTo>
                <a:lnTo>
                  <a:pt x="156082" y="103886"/>
                </a:lnTo>
                <a:lnTo>
                  <a:pt x="179941" y="111386"/>
                </a:lnTo>
                <a:lnTo>
                  <a:pt x="225678" y="133604"/>
                </a:lnTo>
                <a:lnTo>
                  <a:pt x="248896" y="169179"/>
                </a:lnTo>
                <a:lnTo>
                  <a:pt x="250443" y="183134"/>
                </a:lnTo>
                <a:lnTo>
                  <a:pt x="248489" y="201203"/>
                </a:lnTo>
                <a:lnTo>
                  <a:pt x="219075" y="248031"/>
                </a:lnTo>
                <a:lnTo>
                  <a:pt x="181117" y="268716"/>
                </a:lnTo>
                <a:lnTo>
                  <a:pt x="130301" y="275590"/>
                </a:lnTo>
                <a:lnTo>
                  <a:pt x="103439" y="274280"/>
                </a:lnTo>
                <a:lnTo>
                  <a:pt x="59382" y="263802"/>
                </a:lnTo>
                <a:lnTo>
                  <a:pt x="16081" y="229473"/>
                </a:lnTo>
                <a:lnTo>
                  <a:pt x="0" y="195834"/>
                </a:lnTo>
                <a:lnTo>
                  <a:pt x="68833" y="184912"/>
                </a:lnTo>
                <a:lnTo>
                  <a:pt x="73691" y="194984"/>
                </a:lnTo>
                <a:lnTo>
                  <a:pt x="79120" y="203485"/>
                </a:lnTo>
                <a:lnTo>
                  <a:pt x="117661" y="224220"/>
                </a:lnTo>
                <a:lnTo>
                  <a:pt x="128777" y="224790"/>
                </a:lnTo>
                <a:lnTo>
                  <a:pt x="140352" y="224101"/>
                </a:lnTo>
                <a:lnTo>
                  <a:pt x="177926" y="202819"/>
                </a:lnTo>
                <a:lnTo>
                  <a:pt x="177926" y="195834"/>
                </a:lnTo>
                <a:lnTo>
                  <a:pt x="177926" y="191008"/>
                </a:lnTo>
                <a:lnTo>
                  <a:pt x="143255" y="169545"/>
                </a:lnTo>
                <a:lnTo>
                  <a:pt x="114057" y="159426"/>
                </a:lnTo>
                <a:lnTo>
                  <a:pt x="91027" y="150415"/>
                </a:lnTo>
                <a:lnTo>
                  <a:pt x="52871" y="125382"/>
                </a:lnTo>
                <a:lnTo>
                  <a:pt x="39369" y="85217"/>
                </a:lnTo>
                <a:lnTo>
                  <a:pt x="40822" y="70143"/>
                </a:lnTo>
                <a:lnTo>
                  <a:pt x="62611" y="31496"/>
                </a:lnTo>
                <a:lnTo>
                  <a:pt x="102996" y="7889"/>
                </a:lnTo>
                <a:lnTo>
                  <a:pt x="129047" y="1974"/>
                </a:lnTo>
                <a:lnTo>
                  <a:pt x="159003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29050" y="1380108"/>
            <a:ext cx="3502660" cy="3939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36647" y="1337691"/>
            <a:ext cx="586740" cy="1757045"/>
          </a:xfrm>
          <a:custGeom>
            <a:avLst/>
            <a:gdLst/>
            <a:ahLst/>
            <a:cxnLst/>
            <a:rect l="l" t="t" r="r" b="b"/>
            <a:pathLst>
              <a:path w="586739" h="1757045">
                <a:moveTo>
                  <a:pt x="0" y="1657604"/>
                </a:moveTo>
                <a:lnTo>
                  <a:pt x="4190" y="1756664"/>
                </a:lnTo>
                <a:lnTo>
                  <a:pt x="100837" y="1734693"/>
                </a:lnTo>
                <a:lnTo>
                  <a:pt x="72430" y="1712976"/>
                </a:lnTo>
                <a:lnTo>
                  <a:pt x="51561" y="1712976"/>
                </a:lnTo>
                <a:lnTo>
                  <a:pt x="33908" y="1699514"/>
                </a:lnTo>
                <a:lnTo>
                  <a:pt x="41645" y="1689441"/>
                </a:lnTo>
                <a:lnTo>
                  <a:pt x="0" y="1657604"/>
                </a:lnTo>
                <a:close/>
              </a:path>
              <a:path w="586739" h="1757045">
                <a:moveTo>
                  <a:pt x="41645" y="1689441"/>
                </a:moveTo>
                <a:lnTo>
                  <a:pt x="33908" y="1699514"/>
                </a:lnTo>
                <a:lnTo>
                  <a:pt x="51561" y="1712976"/>
                </a:lnTo>
                <a:lnTo>
                  <a:pt x="59282" y="1702924"/>
                </a:lnTo>
                <a:lnTo>
                  <a:pt x="41645" y="1689441"/>
                </a:lnTo>
                <a:close/>
              </a:path>
              <a:path w="586739" h="1757045">
                <a:moveTo>
                  <a:pt x="59282" y="1702924"/>
                </a:moveTo>
                <a:lnTo>
                  <a:pt x="51561" y="1712976"/>
                </a:lnTo>
                <a:lnTo>
                  <a:pt x="72430" y="1712976"/>
                </a:lnTo>
                <a:lnTo>
                  <a:pt x="59282" y="1702924"/>
                </a:lnTo>
                <a:close/>
              </a:path>
              <a:path w="586739" h="1757045">
                <a:moveTo>
                  <a:pt x="99313" y="0"/>
                </a:moveTo>
                <a:lnTo>
                  <a:pt x="84581" y="16763"/>
                </a:lnTo>
                <a:lnTo>
                  <a:pt x="131190" y="57912"/>
                </a:lnTo>
                <a:lnTo>
                  <a:pt x="177291" y="99313"/>
                </a:lnTo>
                <a:lnTo>
                  <a:pt x="222630" y="140843"/>
                </a:lnTo>
                <a:lnTo>
                  <a:pt x="266700" y="182625"/>
                </a:lnTo>
                <a:lnTo>
                  <a:pt x="309244" y="224789"/>
                </a:lnTo>
                <a:lnTo>
                  <a:pt x="349884" y="267208"/>
                </a:lnTo>
                <a:lnTo>
                  <a:pt x="387857" y="310388"/>
                </a:lnTo>
                <a:lnTo>
                  <a:pt x="423417" y="354203"/>
                </a:lnTo>
                <a:lnTo>
                  <a:pt x="455675" y="398780"/>
                </a:lnTo>
                <a:lnTo>
                  <a:pt x="484504" y="444119"/>
                </a:lnTo>
                <a:lnTo>
                  <a:pt x="509523" y="490474"/>
                </a:lnTo>
                <a:lnTo>
                  <a:pt x="530225" y="537845"/>
                </a:lnTo>
                <a:lnTo>
                  <a:pt x="546353" y="586232"/>
                </a:lnTo>
                <a:lnTo>
                  <a:pt x="557529" y="635888"/>
                </a:lnTo>
                <a:lnTo>
                  <a:pt x="563498" y="687070"/>
                </a:lnTo>
                <a:lnTo>
                  <a:pt x="564260" y="713105"/>
                </a:lnTo>
                <a:lnTo>
                  <a:pt x="563752" y="739648"/>
                </a:lnTo>
                <a:lnTo>
                  <a:pt x="558038" y="793876"/>
                </a:lnTo>
                <a:lnTo>
                  <a:pt x="546607" y="850011"/>
                </a:lnTo>
                <a:lnTo>
                  <a:pt x="529844" y="907542"/>
                </a:lnTo>
                <a:lnTo>
                  <a:pt x="508126" y="966724"/>
                </a:lnTo>
                <a:lnTo>
                  <a:pt x="481838" y="1027176"/>
                </a:lnTo>
                <a:lnTo>
                  <a:pt x="451230" y="1089025"/>
                </a:lnTo>
                <a:lnTo>
                  <a:pt x="416686" y="1151889"/>
                </a:lnTo>
                <a:lnTo>
                  <a:pt x="378713" y="1215771"/>
                </a:lnTo>
                <a:lnTo>
                  <a:pt x="337565" y="1280668"/>
                </a:lnTo>
                <a:lnTo>
                  <a:pt x="316102" y="1313307"/>
                </a:lnTo>
                <a:lnTo>
                  <a:pt x="293877" y="1346073"/>
                </a:lnTo>
                <a:lnTo>
                  <a:pt x="271017" y="1379220"/>
                </a:lnTo>
                <a:lnTo>
                  <a:pt x="247650" y="1412494"/>
                </a:lnTo>
                <a:lnTo>
                  <a:pt x="199516" y="1479296"/>
                </a:lnTo>
                <a:lnTo>
                  <a:pt x="149859" y="1546479"/>
                </a:lnTo>
                <a:lnTo>
                  <a:pt x="99059" y="1614043"/>
                </a:lnTo>
                <a:lnTo>
                  <a:pt x="47370" y="1681988"/>
                </a:lnTo>
                <a:lnTo>
                  <a:pt x="41645" y="1689441"/>
                </a:lnTo>
                <a:lnTo>
                  <a:pt x="59282" y="1702924"/>
                </a:lnTo>
                <a:lnTo>
                  <a:pt x="116712" y="1627505"/>
                </a:lnTo>
                <a:lnTo>
                  <a:pt x="167639" y="1559814"/>
                </a:lnTo>
                <a:lnTo>
                  <a:pt x="217550" y="1492250"/>
                </a:lnTo>
                <a:lnTo>
                  <a:pt x="265810" y="1425194"/>
                </a:lnTo>
                <a:lnTo>
                  <a:pt x="289305" y="1391793"/>
                </a:lnTo>
                <a:lnTo>
                  <a:pt x="312292" y="1358646"/>
                </a:lnTo>
                <a:lnTo>
                  <a:pt x="334644" y="1325499"/>
                </a:lnTo>
                <a:lnTo>
                  <a:pt x="356361" y="1292606"/>
                </a:lnTo>
                <a:lnTo>
                  <a:pt x="377444" y="1259839"/>
                </a:lnTo>
                <a:lnTo>
                  <a:pt x="397763" y="1227328"/>
                </a:lnTo>
                <a:lnTo>
                  <a:pt x="436117" y="1162685"/>
                </a:lnTo>
                <a:lnTo>
                  <a:pt x="470915" y="1099058"/>
                </a:lnTo>
                <a:lnTo>
                  <a:pt x="502030" y="1036320"/>
                </a:lnTo>
                <a:lnTo>
                  <a:pt x="528827" y="974725"/>
                </a:lnTo>
                <a:lnTo>
                  <a:pt x="551179" y="914146"/>
                </a:lnTo>
                <a:lnTo>
                  <a:pt x="568325" y="854837"/>
                </a:lnTo>
                <a:lnTo>
                  <a:pt x="580008" y="796798"/>
                </a:lnTo>
                <a:lnTo>
                  <a:pt x="585851" y="740156"/>
                </a:lnTo>
                <a:lnTo>
                  <a:pt x="586485" y="712343"/>
                </a:lnTo>
                <a:lnTo>
                  <a:pt x="585596" y="685038"/>
                </a:lnTo>
                <a:lnTo>
                  <a:pt x="579373" y="631698"/>
                </a:lnTo>
                <a:lnTo>
                  <a:pt x="567563" y="579755"/>
                </a:lnTo>
                <a:lnTo>
                  <a:pt x="550798" y="529336"/>
                </a:lnTo>
                <a:lnTo>
                  <a:pt x="529208" y="480313"/>
                </a:lnTo>
                <a:lnTo>
                  <a:pt x="503554" y="432562"/>
                </a:lnTo>
                <a:lnTo>
                  <a:pt x="473836" y="386080"/>
                </a:lnTo>
                <a:lnTo>
                  <a:pt x="440816" y="340487"/>
                </a:lnTo>
                <a:lnTo>
                  <a:pt x="404748" y="295910"/>
                </a:lnTo>
                <a:lnTo>
                  <a:pt x="366013" y="251968"/>
                </a:lnTo>
                <a:lnTo>
                  <a:pt x="324865" y="209042"/>
                </a:lnTo>
                <a:lnTo>
                  <a:pt x="282066" y="166370"/>
                </a:lnTo>
                <a:lnTo>
                  <a:pt x="237616" y="124333"/>
                </a:lnTo>
                <a:lnTo>
                  <a:pt x="192150" y="82804"/>
                </a:lnTo>
                <a:lnTo>
                  <a:pt x="145922" y="41275"/>
                </a:lnTo>
                <a:lnTo>
                  <a:pt x="9931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99385" y="3563111"/>
            <a:ext cx="626110" cy="2223770"/>
          </a:xfrm>
          <a:custGeom>
            <a:avLst/>
            <a:gdLst/>
            <a:ahLst/>
            <a:cxnLst/>
            <a:rect l="l" t="t" r="r" b="b"/>
            <a:pathLst>
              <a:path w="626110" h="2223770">
                <a:moveTo>
                  <a:pt x="3428" y="2124100"/>
                </a:moveTo>
                <a:lnTo>
                  <a:pt x="0" y="2223223"/>
                </a:lnTo>
                <a:lnTo>
                  <a:pt x="98170" y="2208695"/>
                </a:lnTo>
                <a:lnTo>
                  <a:pt x="69695" y="2183269"/>
                </a:lnTo>
                <a:lnTo>
                  <a:pt x="50545" y="2183269"/>
                </a:lnTo>
                <a:lnTo>
                  <a:pt x="34035" y="2168461"/>
                </a:lnTo>
                <a:lnTo>
                  <a:pt x="42481" y="2158969"/>
                </a:lnTo>
                <a:lnTo>
                  <a:pt x="3428" y="2124100"/>
                </a:lnTo>
                <a:close/>
              </a:path>
              <a:path w="626110" h="2223770">
                <a:moveTo>
                  <a:pt x="42481" y="2158969"/>
                </a:moveTo>
                <a:lnTo>
                  <a:pt x="34035" y="2168461"/>
                </a:lnTo>
                <a:lnTo>
                  <a:pt x="50545" y="2183269"/>
                </a:lnTo>
                <a:lnTo>
                  <a:pt x="59042" y="2173757"/>
                </a:lnTo>
                <a:lnTo>
                  <a:pt x="42481" y="2158969"/>
                </a:lnTo>
                <a:close/>
              </a:path>
              <a:path w="626110" h="2223770">
                <a:moveTo>
                  <a:pt x="59042" y="2173757"/>
                </a:moveTo>
                <a:lnTo>
                  <a:pt x="50545" y="2183269"/>
                </a:lnTo>
                <a:lnTo>
                  <a:pt x="69695" y="2183269"/>
                </a:lnTo>
                <a:lnTo>
                  <a:pt x="59042" y="2173757"/>
                </a:lnTo>
                <a:close/>
              </a:path>
              <a:path w="626110" h="2223770">
                <a:moveTo>
                  <a:pt x="23367" y="0"/>
                </a:moveTo>
                <a:lnTo>
                  <a:pt x="5714" y="13462"/>
                </a:lnTo>
                <a:lnTo>
                  <a:pt x="117982" y="162179"/>
                </a:lnTo>
                <a:lnTo>
                  <a:pt x="173100" y="236474"/>
                </a:lnTo>
                <a:lnTo>
                  <a:pt x="226694" y="310514"/>
                </a:lnTo>
                <a:lnTo>
                  <a:pt x="278510" y="384301"/>
                </a:lnTo>
                <a:lnTo>
                  <a:pt x="303656" y="421131"/>
                </a:lnTo>
                <a:lnTo>
                  <a:pt x="328167" y="457962"/>
                </a:lnTo>
                <a:lnTo>
                  <a:pt x="351916" y="494538"/>
                </a:lnTo>
                <a:lnTo>
                  <a:pt x="375031" y="531240"/>
                </a:lnTo>
                <a:lnTo>
                  <a:pt x="397382" y="567817"/>
                </a:lnTo>
                <a:lnTo>
                  <a:pt x="418719" y="604138"/>
                </a:lnTo>
                <a:lnTo>
                  <a:pt x="439292" y="640588"/>
                </a:lnTo>
                <a:lnTo>
                  <a:pt x="458977" y="676782"/>
                </a:lnTo>
                <a:lnTo>
                  <a:pt x="477646" y="712977"/>
                </a:lnTo>
                <a:lnTo>
                  <a:pt x="495172" y="749045"/>
                </a:lnTo>
                <a:lnTo>
                  <a:pt x="511556" y="784860"/>
                </a:lnTo>
                <a:lnTo>
                  <a:pt x="526795" y="820674"/>
                </a:lnTo>
                <a:lnTo>
                  <a:pt x="540892" y="856361"/>
                </a:lnTo>
                <a:lnTo>
                  <a:pt x="565023" y="927226"/>
                </a:lnTo>
                <a:lnTo>
                  <a:pt x="583691" y="997457"/>
                </a:lnTo>
                <a:lnTo>
                  <a:pt x="596391" y="1067054"/>
                </a:lnTo>
                <a:lnTo>
                  <a:pt x="602741" y="1135888"/>
                </a:lnTo>
                <a:lnTo>
                  <a:pt x="603376" y="1170051"/>
                </a:lnTo>
                <a:lnTo>
                  <a:pt x="602234" y="1204087"/>
                </a:lnTo>
                <a:lnTo>
                  <a:pt x="594994" y="1271524"/>
                </a:lnTo>
                <a:lnTo>
                  <a:pt x="581405" y="1338707"/>
                </a:lnTo>
                <a:lnTo>
                  <a:pt x="561848" y="1405382"/>
                </a:lnTo>
                <a:lnTo>
                  <a:pt x="536828" y="1471549"/>
                </a:lnTo>
                <a:lnTo>
                  <a:pt x="506602" y="1537462"/>
                </a:lnTo>
                <a:lnTo>
                  <a:pt x="471804" y="1602994"/>
                </a:lnTo>
                <a:lnTo>
                  <a:pt x="432688" y="1668271"/>
                </a:lnTo>
                <a:lnTo>
                  <a:pt x="411606" y="1700911"/>
                </a:lnTo>
                <a:lnTo>
                  <a:pt x="389763" y="1733296"/>
                </a:lnTo>
                <a:lnTo>
                  <a:pt x="367029" y="1765808"/>
                </a:lnTo>
                <a:lnTo>
                  <a:pt x="343534" y="1798065"/>
                </a:lnTo>
                <a:lnTo>
                  <a:pt x="319277" y="1830451"/>
                </a:lnTo>
                <a:lnTo>
                  <a:pt x="294385" y="1862709"/>
                </a:lnTo>
                <a:lnTo>
                  <a:pt x="268858" y="1894839"/>
                </a:lnTo>
                <a:lnTo>
                  <a:pt x="216153" y="1959356"/>
                </a:lnTo>
                <a:lnTo>
                  <a:pt x="161670" y="2023490"/>
                </a:lnTo>
                <a:lnTo>
                  <a:pt x="105790" y="2087626"/>
                </a:lnTo>
                <a:lnTo>
                  <a:pt x="42481" y="2158969"/>
                </a:lnTo>
                <a:lnTo>
                  <a:pt x="59042" y="2173757"/>
                </a:lnTo>
                <a:lnTo>
                  <a:pt x="122427" y="2102231"/>
                </a:lnTo>
                <a:lnTo>
                  <a:pt x="178562" y="2037918"/>
                </a:lnTo>
                <a:lnTo>
                  <a:pt x="233298" y="1973326"/>
                </a:lnTo>
                <a:lnTo>
                  <a:pt x="286257" y="1908683"/>
                </a:lnTo>
                <a:lnTo>
                  <a:pt x="311912" y="1876298"/>
                </a:lnTo>
                <a:lnTo>
                  <a:pt x="337184" y="1843786"/>
                </a:lnTo>
                <a:lnTo>
                  <a:pt x="361569" y="1811147"/>
                </a:lnTo>
                <a:lnTo>
                  <a:pt x="385190" y="1778508"/>
                </a:lnTo>
                <a:lnTo>
                  <a:pt x="408177" y="1745614"/>
                </a:lnTo>
                <a:lnTo>
                  <a:pt x="430402" y="1712849"/>
                </a:lnTo>
                <a:lnTo>
                  <a:pt x="451612" y="1679956"/>
                </a:lnTo>
                <a:lnTo>
                  <a:pt x="471931" y="1646808"/>
                </a:lnTo>
                <a:lnTo>
                  <a:pt x="491235" y="1613662"/>
                </a:lnTo>
                <a:lnTo>
                  <a:pt x="526669" y="1546987"/>
                </a:lnTo>
                <a:lnTo>
                  <a:pt x="557402" y="1479677"/>
                </a:lnTo>
                <a:lnTo>
                  <a:pt x="583056" y="1411986"/>
                </a:lnTo>
                <a:lnTo>
                  <a:pt x="603123" y="1343533"/>
                </a:lnTo>
                <a:lnTo>
                  <a:pt x="616965" y="1274445"/>
                </a:lnTo>
                <a:lnTo>
                  <a:pt x="624459" y="1204849"/>
                </a:lnTo>
                <a:lnTo>
                  <a:pt x="625601" y="1169670"/>
                </a:lnTo>
                <a:lnTo>
                  <a:pt x="624839" y="1134490"/>
                </a:lnTo>
                <a:lnTo>
                  <a:pt x="618363" y="1063498"/>
                </a:lnTo>
                <a:lnTo>
                  <a:pt x="605281" y="992124"/>
                </a:lnTo>
                <a:lnTo>
                  <a:pt x="586231" y="920369"/>
                </a:lnTo>
                <a:lnTo>
                  <a:pt x="561593" y="848232"/>
                </a:lnTo>
                <a:lnTo>
                  <a:pt x="547242" y="812038"/>
                </a:lnTo>
                <a:lnTo>
                  <a:pt x="531748" y="775588"/>
                </a:lnTo>
                <a:lnTo>
                  <a:pt x="515112" y="739394"/>
                </a:lnTo>
                <a:lnTo>
                  <a:pt x="497331" y="702818"/>
                </a:lnTo>
                <a:lnTo>
                  <a:pt x="478535" y="666242"/>
                </a:lnTo>
                <a:lnTo>
                  <a:pt x="458723" y="629665"/>
                </a:lnTo>
                <a:lnTo>
                  <a:pt x="437895" y="592963"/>
                </a:lnTo>
                <a:lnTo>
                  <a:pt x="416306" y="556132"/>
                </a:lnTo>
                <a:lnTo>
                  <a:pt x="393826" y="519430"/>
                </a:lnTo>
                <a:lnTo>
                  <a:pt x="370585" y="482473"/>
                </a:lnTo>
                <a:lnTo>
                  <a:pt x="346582" y="445643"/>
                </a:lnTo>
                <a:lnTo>
                  <a:pt x="321944" y="408686"/>
                </a:lnTo>
                <a:lnTo>
                  <a:pt x="296798" y="371601"/>
                </a:lnTo>
                <a:lnTo>
                  <a:pt x="244728" y="297433"/>
                </a:lnTo>
                <a:lnTo>
                  <a:pt x="191007" y="223265"/>
                </a:lnTo>
                <a:lnTo>
                  <a:pt x="135762" y="148844"/>
                </a:lnTo>
                <a:lnTo>
                  <a:pt x="2336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82853" y="6191517"/>
            <a:ext cx="53848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60">
                <a:latin typeface="Arial"/>
                <a:cs typeface="Arial"/>
              </a:rPr>
              <a:t>T</a:t>
            </a:r>
            <a:r>
              <a:rPr sz="1800" spc="-5">
                <a:latin typeface="Arial"/>
                <a:cs typeface="Arial"/>
              </a:rPr>
              <a:t>u</a:t>
            </a:r>
            <a:r>
              <a:rPr sz="1800" spc="-10">
                <a:latin typeface="Arial"/>
                <a:cs typeface="Arial"/>
              </a:rPr>
              <a:t>ấ</a:t>
            </a:r>
            <a:r>
              <a:rPr sz="1800">
                <a:latin typeface="Arial"/>
                <a:cs typeface="Arial"/>
              </a:rPr>
              <a:t>n</a:t>
            </a:r>
          </a:p>
        </p:txBody>
      </p:sp>
      <p:sp>
        <p:nvSpPr>
          <p:cNvPr id="43" name="Tiêu đề 42">
            <a:extLst>
              <a:ext uri="{FF2B5EF4-FFF2-40B4-BE49-F238E27FC236}">
                <a16:creationId xmlns:a16="http://schemas.microsoft.com/office/drawing/2014/main" id="{A6761064-E527-410A-931E-F035C40C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4" name="Chỗ dành sẵn cho Số hiệu Bản chiếu 43">
            <a:extLst>
              <a:ext uri="{FF2B5EF4-FFF2-40B4-BE49-F238E27FC236}">
                <a16:creationId xmlns:a16="http://schemas.microsoft.com/office/drawing/2014/main" id="{C78D3E61-D2E3-422F-A5B0-5B0B21B88F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492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2572" y="0"/>
            <a:ext cx="3349752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4028" y="466344"/>
            <a:ext cx="1388364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5851" y="1075944"/>
            <a:ext cx="4203192" cy="835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8872" y="176276"/>
            <a:ext cx="2638425" cy="363220"/>
          </a:xfrm>
          <a:custGeom>
            <a:avLst/>
            <a:gdLst/>
            <a:ahLst/>
            <a:cxnLst/>
            <a:rect l="l" t="t" r="r" b="b"/>
            <a:pathLst>
              <a:path w="2638425" h="363220">
                <a:moveTo>
                  <a:pt x="1335404" y="0"/>
                </a:moveTo>
                <a:lnTo>
                  <a:pt x="1257807" y="0"/>
                </a:lnTo>
                <a:lnTo>
                  <a:pt x="1116329" y="363220"/>
                </a:lnTo>
                <a:lnTo>
                  <a:pt x="1194180" y="363220"/>
                </a:lnTo>
                <a:lnTo>
                  <a:pt x="1224152" y="280670"/>
                </a:lnTo>
                <a:lnTo>
                  <a:pt x="1447771" y="280670"/>
                </a:lnTo>
                <a:lnTo>
                  <a:pt x="1423264" y="219456"/>
                </a:lnTo>
                <a:lnTo>
                  <a:pt x="1246631" y="219456"/>
                </a:lnTo>
                <a:lnTo>
                  <a:pt x="1295780" y="84708"/>
                </a:lnTo>
                <a:lnTo>
                  <a:pt x="1369318" y="84708"/>
                </a:lnTo>
                <a:lnTo>
                  <a:pt x="1335404" y="0"/>
                </a:lnTo>
                <a:close/>
              </a:path>
              <a:path w="2638425" h="363220">
                <a:moveTo>
                  <a:pt x="1447771" y="280670"/>
                </a:moveTo>
                <a:lnTo>
                  <a:pt x="1369314" y="280670"/>
                </a:lnTo>
                <a:lnTo>
                  <a:pt x="1401064" y="363220"/>
                </a:lnTo>
                <a:lnTo>
                  <a:pt x="1480819" y="363220"/>
                </a:lnTo>
                <a:lnTo>
                  <a:pt x="1447771" y="280670"/>
                </a:lnTo>
                <a:close/>
              </a:path>
              <a:path w="2638425" h="363220">
                <a:moveTo>
                  <a:pt x="1369318" y="84708"/>
                </a:moveTo>
                <a:lnTo>
                  <a:pt x="1295780" y="84708"/>
                </a:lnTo>
                <a:lnTo>
                  <a:pt x="1345818" y="219456"/>
                </a:lnTo>
                <a:lnTo>
                  <a:pt x="1423264" y="219456"/>
                </a:lnTo>
                <a:lnTo>
                  <a:pt x="1369318" y="84708"/>
                </a:lnTo>
                <a:close/>
              </a:path>
              <a:path w="2638425" h="363220">
                <a:moveTo>
                  <a:pt x="1673605" y="0"/>
                </a:moveTo>
                <a:lnTo>
                  <a:pt x="1519301" y="0"/>
                </a:lnTo>
                <a:lnTo>
                  <a:pt x="1519301" y="363220"/>
                </a:lnTo>
                <a:lnTo>
                  <a:pt x="1592579" y="363220"/>
                </a:lnTo>
                <a:lnTo>
                  <a:pt x="1592579" y="211582"/>
                </a:lnTo>
                <a:lnTo>
                  <a:pt x="1734059" y="211582"/>
                </a:lnTo>
                <a:lnTo>
                  <a:pt x="1731851" y="209994"/>
                </a:lnTo>
                <a:lnTo>
                  <a:pt x="1720468" y="202946"/>
                </a:lnTo>
                <a:lnTo>
                  <a:pt x="1742898" y="198205"/>
                </a:lnTo>
                <a:lnTo>
                  <a:pt x="1778851" y="181389"/>
                </a:lnTo>
                <a:lnTo>
                  <a:pt x="1803571" y="153543"/>
                </a:lnTo>
                <a:lnTo>
                  <a:pt x="1592579" y="153543"/>
                </a:lnTo>
                <a:lnTo>
                  <a:pt x="1592579" y="61341"/>
                </a:lnTo>
                <a:lnTo>
                  <a:pt x="1808831" y="61341"/>
                </a:lnTo>
                <a:lnTo>
                  <a:pt x="1807460" y="57509"/>
                </a:lnTo>
                <a:lnTo>
                  <a:pt x="1782016" y="23320"/>
                </a:lnTo>
                <a:lnTo>
                  <a:pt x="1743096" y="5464"/>
                </a:lnTo>
                <a:lnTo>
                  <a:pt x="1700754" y="599"/>
                </a:lnTo>
                <a:lnTo>
                  <a:pt x="1673605" y="0"/>
                </a:lnTo>
                <a:close/>
              </a:path>
              <a:path w="2638425" h="363220">
                <a:moveTo>
                  <a:pt x="1734059" y="211582"/>
                </a:moveTo>
                <a:lnTo>
                  <a:pt x="1607439" y="211582"/>
                </a:lnTo>
                <a:lnTo>
                  <a:pt x="1619249" y="211841"/>
                </a:lnTo>
                <a:lnTo>
                  <a:pt x="1629346" y="212613"/>
                </a:lnTo>
                <a:lnTo>
                  <a:pt x="1666493" y="230759"/>
                </a:lnTo>
                <a:lnTo>
                  <a:pt x="1692104" y="264959"/>
                </a:lnTo>
                <a:lnTo>
                  <a:pt x="1758188" y="363220"/>
                </a:lnTo>
                <a:lnTo>
                  <a:pt x="1845817" y="363220"/>
                </a:lnTo>
                <a:lnTo>
                  <a:pt x="1801494" y="292353"/>
                </a:lnTo>
                <a:lnTo>
                  <a:pt x="1777936" y="256460"/>
                </a:lnTo>
                <a:lnTo>
                  <a:pt x="1751472" y="225234"/>
                </a:lnTo>
                <a:lnTo>
                  <a:pt x="1742186" y="217424"/>
                </a:lnTo>
                <a:lnTo>
                  <a:pt x="1734059" y="211582"/>
                </a:lnTo>
                <a:close/>
              </a:path>
              <a:path w="2638425" h="363220">
                <a:moveTo>
                  <a:pt x="1808831" y="61341"/>
                </a:moveTo>
                <a:lnTo>
                  <a:pt x="1649856" y="61341"/>
                </a:lnTo>
                <a:lnTo>
                  <a:pt x="1669926" y="61432"/>
                </a:lnTo>
                <a:lnTo>
                  <a:pt x="1685543" y="61690"/>
                </a:lnTo>
                <a:lnTo>
                  <a:pt x="1725630" y="71737"/>
                </a:lnTo>
                <a:lnTo>
                  <a:pt x="1740789" y="106552"/>
                </a:lnTo>
                <a:lnTo>
                  <a:pt x="1740332" y="114335"/>
                </a:lnTo>
                <a:lnTo>
                  <a:pt x="1718990" y="146482"/>
                </a:lnTo>
                <a:lnTo>
                  <a:pt x="1670843" y="153277"/>
                </a:lnTo>
                <a:lnTo>
                  <a:pt x="1646936" y="153543"/>
                </a:lnTo>
                <a:lnTo>
                  <a:pt x="1803571" y="153543"/>
                </a:lnTo>
                <a:lnTo>
                  <a:pt x="1810353" y="139096"/>
                </a:lnTo>
                <a:lnTo>
                  <a:pt x="1814853" y="121356"/>
                </a:lnTo>
                <a:lnTo>
                  <a:pt x="1816353" y="101853"/>
                </a:lnTo>
                <a:lnTo>
                  <a:pt x="1815373" y="86135"/>
                </a:lnTo>
                <a:lnTo>
                  <a:pt x="1812416" y="71358"/>
                </a:lnTo>
                <a:lnTo>
                  <a:pt x="1808831" y="61341"/>
                </a:lnTo>
                <a:close/>
              </a:path>
              <a:path w="2638425" h="363220">
                <a:moveTo>
                  <a:pt x="73405" y="2921"/>
                </a:moveTo>
                <a:lnTo>
                  <a:pt x="0" y="2921"/>
                </a:lnTo>
                <a:lnTo>
                  <a:pt x="0" y="363220"/>
                </a:lnTo>
                <a:lnTo>
                  <a:pt x="255777" y="363220"/>
                </a:lnTo>
                <a:lnTo>
                  <a:pt x="255777" y="302006"/>
                </a:lnTo>
                <a:lnTo>
                  <a:pt x="73405" y="302006"/>
                </a:lnTo>
                <a:lnTo>
                  <a:pt x="73405" y="2921"/>
                </a:lnTo>
                <a:close/>
              </a:path>
              <a:path w="2638425" h="363220">
                <a:moveTo>
                  <a:pt x="2384171" y="0"/>
                </a:moveTo>
                <a:lnTo>
                  <a:pt x="2298191" y="0"/>
                </a:lnTo>
                <a:lnTo>
                  <a:pt x="2431288" y="210312"/>
                </a:lnTo>
                <a:lnTo>
                  <a:pt x="2431288" y="363220"/>
                </a:lnTo>
                <a:lnTo>
                  <a:pt x="2504440" y="363220"/>
                </a:lnTo>
                <a:lnTo>
                  <a:pt x="2504440" y="210820"/>
                </a:lnTo>
                <a:lnTo>
                  <a:pt x="2546975" y="143637"/>
                </a:lnTo>
                <a:lnTo>
                  <a:pt x="2469641" y="143637"/>
                </a:lnTo>
                <a:lnTo>
                  <a:pt x="2384171" y="0"/>
                </a:lnTo>
                <a:close/>
              </a:path>
              <a:path w="2638425" h="363220">
                <a:moveTo>
                  <a:pt x="2637916" y="0"/>
                </a:moveTo>
                <a:lnTo>
                  <a:pt x="2553462" y="0"/>
                </a:lnTo>
                <a:lnTo>
                  <a:pt x="2469641" y="143637"/>
                </a:lnTo>
                <a:lnTo>
                  <a:pt x="2546975" y="143637"/>
                </a:lnTo>
                <a:lnTo>
                  <a:pt x="2637916" y="0"/>
                </a:lnTo>
                <a:close/>
              </a:path>
              <a:path w="2638425" h="363220">
                <a:moveTo>
                  <a:pt x="2181605" y="61341"/>
                </a:moveTo>
                <a:lnTo>
                  <a:pt x="2108327" y="61341"/>
                </a:lnTo>
                <a:lnTo>
                  <a:pt x="2108327" y="363220"/>
                </a:lnTo>
                <a:lnTo>
                  <a:pt x="2181605" y="363220"/>
                </a:lnTo>
                <a:lnTo>
                  <a:pt x="2181605" y="61341"/>
                </a:lnTo>
                <a:close/>
              </a:path>
              <a:path w="2638425" h="363220">
                <a:moveTo>
                  <a:pt x="2289175" y="0"/>
                </a:moveTo>
                <a:lnTo>
                  <a:pt x="2000503" y="0"/>
                </a:lnTo>
                <a:lnTo>
                  <a:pt x="2000503" y="61341"/>
                </a:lnTo>
                <a:lnTo>
                  <a:pt x="2289175" y="61341"/>
                </a:lnTo>
                <a:lnTo>
                  <a:pt x="2289175" y="0"/>
                </a:lnTo>
                <a:close/>
              </a:path>
              <a:path w="2638425" h="363220">
                <a:moveTo>
                  <a:pt x="1955927" y="0"/>
                </a:moveTo>
                <a:lnTo>
                  <a:pt x="1882521" y="0"/>
                </a:lnTo>
                <a:lnTo>
                  <a:pt x="1882521" y="363220"/>
                </a:lnTo>
                <a:lnTo>
                  <a:pt x="1955927" y="363220"/>
                </a:lnTo>
                <a:lnTo>
                  <a:pt x="1955927" y="0"/>
                </a:lnTo>
                <a:close/>
              </a:path>
              <a:path w="2638425" h="363220">
                <a:moveTo>
                  <a:pt x="1084326" y="0"/>
                </a:moveTo>
                <a:lnTo>
                  <a:pt x="814959" y="0"/>
                </a:lnTo>
                <a:lnTo>
                  <a:pt x="814959" y="363220"/>
                </a:lnTo>
                <a:lnTo>
                  <a:pt x="1091184" y="363220"/>
                </a:lnTo>
                <a:lnTo>
                  <a:pt x="1091184" y="302006"/>
                </a:lnTo>
                <a:lnTo>
                  <a:pt x="888238" y="302006"/>
                </a:lnTo>
                <a:lnTo>
                  <a:pt x="888238" y="203200"/>
                </a:lnTo>
                <a:lnTo>
                  <a:pt x="1070610" y="203200"/>
                </a:lnTo>
                <a:lnTo>
                  <a:pt x="1070610" y="141985"/>
                </a:lnTo>
                <a:lnTo>
                  <a:pt x="888238" y="141985"/>
                </a:lnTo>
                <a:lnTo>
                  <a:pt x="888238" y="61341"/>
                </a:lnTo>
                <a:lnTo>
                  <a:pt x="1084326" y="61341"/>
                </a:lnTo>
                <a:lnTo>
                  <a:pt x="1084326" y="0"/>
                </a:lnTo>
                <a:close/>
              </a:path>
              <a:path w="2638425" h="363220">
                <a:moveTo>
                  <a:pt x="521335" y="0"/>
                </a:moveTo>
                <a:lnTo>
                  <a:pt x="449961" y="0"/>
                </a:lnTo>
                <a:lnTo>
                  <a:pt x="449961" y="363220"/>
                </a:lnTo>
                <a:lnTo>
                  <a:pt x="518032" y="363220"/>
                </a:lnTo>
                <a:lnTo>
                  <a:pt x="518032" y="126365"/>
                </a:lnTo>
                <a:lnTo>
                  <a:pt x="598741" y="126365"/>
                </a:lnTo>
                <a:lnTo>
                  <a:pt x="521335" y="0"/>
                </a:lnTo>
                <a:close/>
              </a:path>
              <a:path w="2638425" h="363220">
                <a:moveTo>
                  <a:pt x="598741" y="126365"/>
                </a:moveTo>
                <a:lnTo>
                  <a:pt x="518032" y="126365"/>
                </a:lnTo>
                <a:lnTo>
                  <a:pt x="664463" y="363220"/>
                </a:lnTo>
                <a:lnTo>
                  <a:pt x="738124" y="363220"/>
                </a:lnTo>
                <a:lnTo>
                  <a:pt x="738124" y="242570"/>
                </a:lnTo>
                <a:lnTo>
                  <a:pt x="669925" y="242570"/>
                </a:lnTo>
                <a:lnTo>
                  <a:pt x="598741" y="126365"/>
                </a:lnTo>
                <a:close/>
              </a:path>
              <a:path w="2638425" h="363220">
                <a:moveTo>
                  <a:pt x="738124" y="0"/>
                </a:moveTo>
                <a:lnTo>
                  <a:pt x="669925" y="0"/>
                </a:lnTo>
                <a:lnTo>
                  <a:pt x="669925" y="242570"/>
                </a:lnTo>
                <a:lnTo>
                  <a:pt x="738124" y="242570"/>
                </a:lnTo>
                <a:lnTo>
                  <a:pt x="738124" y="0"/>
                </a:lnTo>
                <a:close/>
              </a:path>
              <a:path w="2638425" h="363220">
                <a:moveTo>
                  <a:pt x="378587" y="0"/>
                </a:moveTo>
                <a:lnTo>
                  <a:pt x="305180" y="0"/>
                </a:lnTo>
                <a:lnTo>
                  <a:pt x="305180" y="363220"/>
                </a:lnTo>
                <a:lnTo>
                  <a:pt x="378587" y="363220"/>
                </a:lnTo>
                <a:lnTo>
                  <a:pt x="3785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504" y="260984"/>
            <a:ext cx="99695" cy="135255"/>
          </a:xfrm>
          <a:custGeom>
            <a:avLst/>
            <a:gdLst/>
            <a:ahLst/>
            <a:cxnLst/>
            <a:rect l="l" t="t" r="r" b="b"/>
            <a:pathLst>
              <a:path w="99695" h="135254">
                <a:moveTo>
                  <a:pt x="49149" y="0"/>
                </a:moveTo>
                <a:lnTo>
                  <a:pt x="0" y="134747"/>
                </a:lnTo>
                <a:lnTo>
                  <a:pt x="99187" y="134747"/>
                </a:lnTo>
                <a:lnTo>
                  <a:pt x="49149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12309" y="228472"/>
            <a:ext cx="166497" cy="110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8872" y="179196"/>
            <a:ext cx="255904" cy="360680"/>
          </a:xfrm>
          <a:custGeom>
            <a:avLst/>
            <a:gdLst/>
            <a:ahLst/>
            <a:cxnLst/>
            <a:rect l="l" t="t" r="r" b="b"/>
            <a:pathLst>
              <a:path w="255904" h="360680">
                <a:moveTo>
                  <a:pt x="0" y="0"/>
                </a:moveTo>
                <a:lnTo>
                  <a:pt x="73405" y="0"/>
                </a:lnTo>
                <a:lnTo>
                  <a:pt x="73405" y="299085"/>
                </a:lnTo>
                <a:lnTo>
                  <a:pt x="255777" y="299085"/>
                </a:lnTo>
                <a:lnTo>
                  <a:pt x="255777" y="360299"/>
                </a:lnTo>
                <a:lnTo>
                  <a:pt x="0" y="36029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7065" y="176276"/>
            <a:ext cx="339725" cy="363220"/>
          </a:xfrm>
          <a:custGeom>
            <a:avLst/>
            <a:gdLst/>
            <a:ahLst/>
            <a:cxnLst/>
            <a:rect l="l" t="t" r="r" b="b"/>
            <a:pathLst>
              <a:path w="339725" h="363220">
                <a:moveTo>
                  <a:pt x="0" y="0"/>
                </a:moveTo>
                <a:lnTo>
                  <a:pt x="85979" y="0"/>
                </a:lnTo>
                <a:lnTo>
                  <a:pt x="171450" y="143637"/>
                </a:lnTo>
                <a:lnTo>
                  <a:pt x="255270" y="0"/>
                </a:lnTo>
                <a:lnTo>
                  <a:pt x="339725" y="0"/>
                </a:lnTo>
                <a:lnTo>
                  <a:pt x="206248" y="210820"/>
                </a:lnTo>
                <a:lnTo>
                  <a:pt x="206248" y="363220"/>
                </a:lnTo>
                <a:lnTo>
                  <a:pt x="133096" y="363220"/>
                </a:lnTo>
                <a:lnTo>
                  <a:pt x="133096" y="210312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29377" y="176276"/>
            <a:ext cx="288925" cy="363220"/>
          </a:xfrm>
          <a:custGeom>
            <a:avLst/>
            <a:gdLst/>
            <a:ahLst/>
            <a:cxnLst/>
            <a:rect l="l" t="t" r="r" b="b"/>
            <a:pathLst>
              <a:path w="288925" h="363220">
                <a:moveTo>
                  <a:pt x="0" y="0"/>
                </a:moveTo>
                <a:lnTo>
                  <a:pt x="288671" y="0"/>
                </a:lnTo>
                <a:lnTo>
                  <a:pt x="288671" y="61341"/>
                </a:lnTo>
                <a:lnTo>
                  <a:pt x="181101" y="61341"/>
                </a:lnTo>
                <a:lnTo>
                  <a:pt x="181101" y="363220"/>
                </a:lnTo>
                <a:lnTo>
                  <a:pt x="107823" y="363220"/>
                </a:lnTo>
                <a:lnTo>
                  <a:pt x="107823" y="61341"/>
                </a:lnTo>
                <a:lnTo>
                  <a:pt x="0" y="61341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11394" y="176276"/>
            <a:ext cx="73660" cy="363220"/>
          </a:xfrm>
          <a:custGeom>
            <a:avLst/>
            <a:gdLst/>
            <a:ahLst/>
            <a:cxnLst/>
            <a:rect l="l" t="t" r="r" b="b"/>
            <a:pathLst>
              <a:path w="73660" h="363220">
                <a:moveTo>
                  <a:pt x="0" y="0"/>
                </a:moveTo>
                <a:lnTo>
                  <a:pt x="73405" y="0"/>
                </a:lnTo>
                <a:lnTo>
                  <a:pt x="73405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48173" y="176276"/>
            <a:ext cx="327025" cy="363220"/>
          </a:xfrm>
          <a:custGeom>
            <a:avLst/>
            <a:gdLst/>
            <a:ahLst/>
            <a:cxnLst/>
            <a:rect l="l" t="t" r="r" b="b"/>
            <a:pathLst>
              <a:path w="327025" h="363220">
                <a:moveTo>
                  <a:pt x="0" y="0"/>
                </a:moveTo>
                <a:lnTo>
                  <a:pt x="154304" y="0"/>
                </a:lnTo>
                <a:lnTo>
                  <a:pt x="181453" y="599"/>
                </a:lnTo>
                <a:lnTo>
                  <a:pt x="223795" y="5464"/>
                </a:lnTo>
                <a:lnTo>
                  <a:pt x="262715" y="23320"/>
                </a:lnTo>
                <a:lnTo>
                  <a:pt x="288159" y="57509"/>
                </a:lnTo>
                <a:lnTo>
                  <a:pt x="297052" y="101853"/>
                </a:lnTo>
                <a:lnTo>
                  <a:pt x="295552" y="121356"/>
                </a:lnTo>
                <a:lnTo>
                  <a:pt x="273050" y="169291"/>
                </a:lnTo>
                <a:lnTo>
                  <a:pt x="223597" y="198205"/>
                </a:lnTo>
                <a:lnTo>
                  <a:pt x="201167" y="202946"/>
                </a:lnTo>
                <a:lnTo>
                  <a:pt x="212550" y="209994"/>
                </a:lnTo>
                <a:lnTo>
                  <a:pt x="248868" y="243330"/>
                </a:lnTo>
                <a:lnTo>
                  <a:pt x="282193" y="292353"/>
                </a:lnTo>
                <a:lnTo>
                  <a:pt x="326516" y="363220"/>
                </a:lnTo>
                <a:lnTo>
                  <a:pt x="238887" y="363220"/>
                </a:lnTo>
                <a:lnTo>
                  <a:pt x="185800" y="284225"/>
                </a:lnTo>
                <a:lnTo>
                  <a:pt x="172803" y="264959"/>
                </a:lnTo>
                <a:lnTo>
                  <a:pt x="147192" y="230759"/>
                </a:lnTo>
                <a:lnTo>
                  <a:pt x="110045" y="212613"/>
                </a:lnTo>
                <a:lnTo>
                  <a:pt x="88137" y="211582"/>
                </a:lnTo>
                <a:lnTo>
                  <a:pt x="73278" y="211582"/>
                </a:lnTo>
                <a:lnTo>
                  <a:pt x="73278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5203" y="176276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20">
                <a:moveTo>
                  <a:pt x="141477" y="0"/>
                </a:moveTo>
                <a:lnTo>
                  <a:pt x="219075" y="0"/>
                </a:lnTo>
                <a:lnTo>
                  <a:pt x="364489" y="363220"/>
                </a:lnTo>
                <a:lnTo>
                  <a:pt x="284734" y="363220"/>
                </a:lnTo>
                <a:lnTo>
                  <a:pt x="252984" y="280670"/>
                </a:lnTo>
                <a:lnTo>
                  <a:pt x="107823" y="280670"/>
                </a:lnTo>
                <a:lnTo>
                  <a:pt x="77850" y="363220"/>
                </a:lnTo>
                <a:lnTo>
                  <a:pt x="0" y="363220"/>
                </a:lnTo>
                <a:lnTo>
                  <a:pt x="141477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3832" y="176276"/>
            <a:ext cx="276225" cy="363220"/>
          </a:xfrm>
          <a:custGeom>
            <a:avLst/>
            <a:gdLst/>
            <a:ahLst/>
            <a:cxnLst/>
            <a:rect l="l" t="t" r="r" b="b"/>
            <a:pathLst>
              <a:path w="276225" h="363220">
                <a:moveTo>
                  <a:pt x="0" y="0"/>
                </a:moveTo>
                <a:lnTo>
                  <a:pt x="269366" y="0"/>
                </a:lnTo>
                <a:lnTo>
                  <a:pt x="269366" y="61341"/>
                </a:lnTo>
                <a:lnTo>
                  <a:pt x="73278" y="61341"/>
                </a:lnTo>
                <a:lnTo>
                  <a:pt x="73278" y="141985"/>
                </a:lnTo>
                <a:lnTo>
                  <a:pt x="255650" y="141985"/>
                </a:lnTo>
                <a:lnTo>
                  <a:pt x="255650" y="203200"/>
                </a:lnTo>
                <a:lnTo>
                  <a:pt x="73278" y="203200"/>
                </a:lnTo>
                <a:lnTo>
                  <a:pt x="73278" y="302006"/>
                </a:lnTo>
                <a:lnTo>
                  <a:pt x="276225" y="302006"/>
                </a:lnTo>
                <a:lnTo>
                  <a:pt x="276225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78834" y="176276"/>
            <a:ext cx="288290" cy="363220"/>
          </a:xfrm>
          <a:custGeom>
            <a:avLst/>
            <a:gdLst/>
            <a:ahLst/>
            <a:cxnLst/>
            <a:rect l="l" t="t" r="r" b="b"/>
            <a:pathLst>
              <a:path w="288289" h="363220">
                <a:moveTo>
                  <a:pt x="0" y="0"/>
                </a:moveTo>
                <a:lnTo>
                  <a:pt x="71374" y="0"/>
                </a:lnTo>
                <a:lnTo>
                  <a:pt x="219963" y="242570"/>
                </a:lnTo>
                <a:lnTo>
                  <a:pt x="219963" y="0"/>
                </a:lnTo>
                <a:lnTo>
                  <a:pt x="288163" y="0"/>
                </a:lnTo>
                <a:lnTo>
                  <a:pt x="288163" y="363220"/>
                </a:lnTo>
                <a:lnTo>
                  <a:pt x="214502" y="363220"/>
                </a:lnTo>
                <a:lnTo>
                  <a:pt x="68071" y="126365"/>
                </a:lnTo>
                <a:lnTo>
                  <a:pt x="68071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34053" y="176276"/>
            <a:ext cx="73660" cy="363220"/>
          </a:xfrm>
          <a:custGeom>
            <a:avLst/>
            <a:gdLst/>
            <a:ahLst/>
            <a:cxnLst/>
            <a:rect l="l" t="t" r="r" b="b"/>
            <a:pathLst>
              <a:path w="73660" h="363220">
                <a:moveTo>
                  <a:pt x="0" y="0"/>
                </a:moveTo>
                <a:lnTo>
                  <a:pt x="73406" y="0"/>
                </a:lnTo>
                <a:lnTo>
                  <a:pt x="73406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9440" y="879728"/>
            <a:ext cx="632968" cy="2755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7698" y="1080516"/>
            <a:ext cx="85090" cy="68580"/>
          </a:xfrm>
          <a:custGeom>
            <a:avLst/>
            <a:gdLst/>
            <a:ahLst/>
            <a:cxnLst/>
            <a:rect l="l" t="t" r="r" b="b"/>
            <a:pathLst>
              <a:path w="85089" h="68580">
                <a:moveTo>
                  <a:pt x="14350" y="0"/>
                </a:moveTo>
                <a:lnTo>
                  <a:pt x="84709" y="0"/>
                </a:lnTo>
                <a:lnTo>
                  <a:pt x="70358" y="68580"/>
                </a:lnTo>
                <a:lnTo>
                  <a:pt x="0" y="68580"/>
                </a:lnTo>
                <a:lnTo>
                  <a:pt x="1435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09440" y="885952"/>
            <a:ext cx="276225" cy="263525"/>
          </a:xfrm>
          <a:custGeom>
            <a:avLst/>
            <a:gdLst/>
            <a:ahLst/>
            <a:cxnLst/>
            <a:rect l="l" t="t" r="r" b="b"/>
            <a:pathLst>
              <a:path w="276225" h="263525">
                <a:moveTo>
                  <a:pt x="0" y="0"/>
                </a:moveTo>
                <a:lnTo>
                  <a:pt x="69850" y="0"/>
                </a:lnTo>
                <a:lnTo>
                  <a:pt x="88392" y="114681"/>
                </a:lnTo>
                <a:lnTo>
                  <a:pt x="91821" y="136044"/>
                </a:lnTo>
                <a:lnTo>
                  <a:pt x="94487" y="153479"/>
                </a:lnTo>
                <a:lnTo>
                  <a:pt x="96392" y="167008"/>
                </a:lnTo>
                <a:lnTo>
                  <a:pt x="97536" y="176657"/>
                </a:lnTo>
                <a:lnTo>
                  <a:pt x="99395" y="173083"/>
                </a:lnTo>
                <a:lnTo>
                  <a:pt x="121689" y="132000"/>
                </a:lnTo>
                <a:lnTo>
                  <a:pt x="198882" y="0"/>
                </a:lnTo>
                <a:lnTo>
                  <a:pt x="275717" y="0"/>
                </a:lnTo>
                <a:lnTo>
                  <a:pt x="113919" y="263144"/>
                </a:lnTo>
                <a:lnTo>
                  <a:pt x="52705" y="263144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4583" y="879728"/>
            <a:ext cx="269240" cy="275590"/>
          </a:xfrm>
          <a:custGeom>
            <a:avLst/>
            <a:gdLst/>
            <a:ahLst/>
            <a:cxnLst/>
            <a:rect l="l" t="t" r="r" b="b"/>
            <a:pathLst>
              <a:path w="269239" h="275590">
                <a:moveTo>
                  <a:pt x="159003" y="0"/>
                </a:moveTo>
                <a:lnTo>
                  <a:pt x="203660" y="4651"/>
                </a:lnTo>
                <a:lnTo>
                  <a:pt x="247677" y="28688"/>
                </a:lnTo>
                <a:lnTo>
                  <a:pt x="268858" y="68961"/>
                </a:lnTo>
                <a:lnTo>
                  <a:pt x="203200" y="80263"/>
                </a:lnTo>
                <a:lnTo>
                  <a:pt x="200150" y="73552"/>
                </a:lnTo>
                <a:lnTo>
                  <a:pt x="196326" y="67722"/>
                </a:lnTo>
                <a:lnTo>
                  <a:pt x="158948" y="49639"/>
                </a:lnTo>
                <a:lnTo>
                  <a:pt x="148208" y="49022"/>
                </a:lnTo>
                <a:lnTo>
                  <a:pt x="137830" y="49496"/>
                </a:lnTo>
                <a:lnTo>
                  <a:pt x="106299" y="67183"/>
                </a:lnTo>
                <a:lnTo>
                  <a:pt x="106299" y="73660"/>
                </a:lnTo>
                <a:lnTo>
                  <a:pt x="106299" y="80263"/>
                </a:lnTo>
                <a:lnTo>
                  <a:pt x="140940" y="99292"/>
                </a:lnTo>
                <a:lnTo>
                  <a:pt x="156082" y="103886"/>
                </a:lnTo>
                <a:lnTo>
                  <a:pt x="179941" y="111386"/>
                </a:lnTo>
                <a:lnTo>
                  <a:pt x="225678" y="133604"/>
                </a:lnTo>
                <a:lnTo>
                  <a:pt x="248896" y="169179"/>
                </a:lnTo>
                <a:lnTo>
                  <a:pt x="250443" y="183134"/>
                </a:lnTo>
                <a:lnTo>
                  <a:pt x="248489" y="201203"/>
                </a:lnTo>
                <a:lnTo>
                  <a:pt x="219075" y="248031"/>
                </a:lnTo>
                <a:lnTo>
                  <a:pt x="181117" y="268716"/>
                </a:lnTo>
                <a:lnTo>
                  <a:pt x="130301" y="275590"/>
                </a:lnTo>
                <a:lnTo>
                  <a:pt x="103439" y="274280"/>
                </a:lnTo>
                <a:lnTo>
                  <a:pt x="59382" y="263802"/>
                </a:lnTo>
                <a:lnTo>
                  <a:pt x="16081" y="229473"/>
                </a:lnTo>
                <a:lnTo>
                  <a:pt x="0" y="195834"/>
                </a:lnTo>
                <a:lnTo>
                  <a:pt x="68833" y="184912"/>
                </a:lnTo>
                <a:lnTo>
                  <a:pt x="73691" y="194984"/>
                </a:lnTo>
                <a:lnTo>
                  <a:pt x="79120" y="203485"/>
                </a:lnTo>
                <a:lnTo>
                  <a:pt x="117661" y="224220"/>
                </a:lnTo>
                <a:lnTo>
                  <a:pt x="128777" y="224790"/>
                </a:lnTo>
                <a:lnTo>
                  <a:pt x="140352" y="224101"/>
                </a:lnTo>
                <a:lnTo>
                  <a:pt x="177926" y="202819"/>
                </a:lnTo>
                <a:lnTo>
                  <a:pt x="177926" y="195834"/>
                </a:lnTo>
                <a:lnTo>
                  <a:pt x="177926" y="191008"/>
                </a:lnTo>
                <a:lnTo>
                  <a:pt x="143255" y="169545"/>
                </a:lnTo>
                <a:lnTo>
                  <a:pt x="114057" y="159426"/>
                </a:lnTo>
                <a:lnTo>
                  <a:pt x="91027" y="150415"/>
                </a:lnTo>
                <a:lnTo>
                  <a:pt x="52871" y="125382"/>
                </a:lnTo>
                <a:lnTo>
                  <a:pt x="39369" y="85217"/>
                </a:lnTo>
                <a:lnTo>
                  <a:pt x="40822" y="70143"/>
                </a:lnTo>
                <a:lnTo>
                  <a:pt x="62611" y="31496"/>
                </a:lnTo>
                <a:lnTo>
                  <a:pt x="102996" y="7889"/>
                </a:lnTo>
                <a:lnTo>
                  <a:pt x="129047" y="1974"/>
                </a:lnTo>
                <a:lnTo>
                  <a:pt x="159003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90850" y="1380108"/>
            <a:ext cx="3502660" cy="3939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6100" y="368300"/>
            <a:ext cx="939800" cy="6045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224532" y="407924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09545" y="1284477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24532" y="2275458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09545" y="3266058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24532" y="425691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73700" y="1739900"/>
            <a:ext cx="3149600" cy="4902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58381" y="3037458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58381" y="4523613"/>
            <a:ext cx="154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30366" y="3189858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45220" y="395211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9181" y="255523"/>
            <a:ext cx="1385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>
                <a:latin typeface="Arial"/>
                <a:cs typeface="Arial"/>
              </a:rPr>
              <a:t>Tuấn </a:t>
            </a:r>
            <a:r>
              <a:rPr sz="1800" spc="-5">
                <a:latin typeface="Arial"/>
                <a:cs typeface="Arial"/>
              </a:rPr>
              <a:t>quê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Hải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Phòng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9097" y="1170178"/>
            <a:ext cx="135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gặp</a:t>
            </a:r>
            <a:r>
              <a:rPr sz="1800" spc="-110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6049" y="2084654"/>
            <a:ext cx="1365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Arial"/>
                <a:cs typeface="Arial"/>
              </a:rPr>
              <a:t>nơi gặp</a:t>
            </a:r>
            <a:r>
              <a:rPr sz="1800" spc="-6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nhau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khá</a:t>
            </a:r>
            <a:r>
              <a:rPr sz="1800" spc="-35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tối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36321" y="3075559"/>
            <a:ext cx="1433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995" marR="5080" indent="-58293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Arial"/>
                <a:cs typeface="Arial"/>
              </a:rPr>
              <a:t>rồi </a:t>
            </a:r>
            <a:r>
              <a:rPr sz="1800" spc="-20">
                <a:latin typeface="Arial"/>
                <a:cs typeface="Arial"/>
              </a:rPr>
              <a:t>Tuấn</a:t>
            </a:r>
            <a:r>
              <a:rPr sz="1800" spc="-1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trúng  </a:t>
            </a:r>
            <a:r>
              <a:rPr sz="1800">
                <a:latin typeface="Arial"/>
                <a:cs typeface="Arial"/>
              </a:rPr>
              <a:t>số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16153" y="4066413"/>
            <a:ext cx="1376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2440" marR="5080" indent="-460375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mua </a:t>
            </a:r>
            <a:r>
              <a:rPr sz="1800" spc="-10">
                <a:latin typeface="Arial"/>
                <a:cs typeface="Arial"/>
              </a:rPr>
              <a:t>được</a:t>
            </a:r>
            <a:r>
              <a:rPr sz="1800" spc="-75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xe  </a:t>
            </a:r>
            <a:r>
              <a:rPr sz="1800">
                <a:latin typeface="Arial"/>
                <a:cs typeface="Arial"/>
              </a:rPr>
              <a:t>Mẹc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52145" y="4828413"/>
            <a:ext cx="13531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thường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dùng  </a:t>
            </a:r>
            <a:r>
              <a:rPr sz="1800">
                <a:latin typeface="Arial"/>
                <a:cs typeface="Arial"/>
              </a:rPr>
              <a:t>Mẹc chở</a:t>
            </a:r>
            <a:r>
              <a:rPr sz="1800" spc="-12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bạn  </a:t>
            </a:r>
            <a:r>
              <a:rPr sz="1800" spc="-5">
                <a:latin typeface="Arial"/>
                <a:cs typeface="Arial"/>
              </a:rPr>
              <a:t>bè đi</a:t>
            </a:r>
            <a:r>
              <a:rPr sz="1800" spc="-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chơi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73367" y="1779777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44344" y="4980813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88832" y="4676013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08375" y="2388234"/>
            <a:ext cx="1939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>
                <a:solidFill>
                  <a:srgbClr val="C00000"/>
                </a:solidFill>
                <a:latin typeface="Arial"/>
                <a:cs typeface="Arial"/>
              </a:rPr>
              <a:t>downgrading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645659" y="1877314"/>
            <a:ext cx="1907539" cy="570230"/>
          </a:xfrm>
          <a:custGeom>
            <a:avLst/>
            <a:gdLst/>
            <a:ahLst/>
            <a:cxnLst/>
            <a:rect l="l" t="t" r="r" b="b"/>
            <a:pathLst>
              <a:path w="1907540" h="570230">
                <a:moveTo>
                  <a:pt x="1852918" y="33119"/>
                </a:moveTo>
                <a:lnTo>
                  <a:pt x="0" y="551941"/>
                </a:lnTo>
                <a:lnTo>
                  <a:pt x="5079" y="570230"/>
                </a:lnTo>
                <a:lnTo>
                  <a:pt x="1858116" y="51374"/>
                </a:lnTo>
                <a:lnTo>
                  <a:pt x="1871161" y="37897"/>
                </a:lnTo>
                <a:lnTo>
                  <a:pt x="1852918" y="33119"/>
                </a:lnTo>
                <a:close/>
              </a:path>
              <a:path w="1907540" h="570230">
                <a:moveTo>
                  <a:pt x="1891987" y="23622"/>
                </a:moveTo>
                <a:lnTo>
                  <a:pt x="1886839" y="23622"/>
                </a:lnTo>
                <a:lnTo>
                  <a:pt x="1891918" y="41910"/>
                </a:lnTo>
                <a:lnTo>
                  <a:pt x="1858116" y="51374"/>
                </a:lnTo>
                <a:lnTo>
                  <a:pt x="1821179" y="89535"/>
                </a:lnTo>
                <a:lnTo>
                  <a:pt x="1817497" y="93218"/>
                </a:lnTo>
                <a:lnTo>
                  <a:pt x="1817624" y="99313"/>
                </a:lnTo>
                <a:lnTo>
                  <a:pt x="1821306" y="102997"/>
                </a:lnTo>
                <a:lnTo>
                  <a:pt x="1825116" y="106680"/>
                </a:lnTo>
                <a:lnTo>
                  <a:pt x="1831213" y="106552"/>
                </a:lnTo>
                <a:lnTo>
                  <a:pt x="1834768" y="102743"/>
                </a:lnTo>
                <a:lnTo>
                  <a:pt x="1907539" y="27686"/>
                </a:lnTo>
                <a:lnTo>
                  <a:pt x="1891987" y="23622"/>
                </a:lnTo>
                <a:close/>
              </a:path>
              <a:path w="1907540" h="570230">
                <a:moveTo>
                  <a:pt x="1871161" y="37897"/>
                </a:moveTo>
                <a:lnTo>
                  <a:pt x="1858116" y="51374"/>
                </a:lnTo>
                <a:lnTo>
                  <a:pt x="1891465" y="42037"/>
                </a:lnTo>
                <a:lnTo>
                  <a:pt x="1886965" y="42037"/>
                </a:lnTo>
                <a:lnTo>
                  <a:pt x="1871161" y="37897"/>
                </a:lnTo>
                <a:close/>
              </a:path>
              <a:path w="1907540" h="570230">
                <a:moveTo>
                  <a:pt x="1882520" y="26162"/>
                </a:moveTo>
                <a:lnTo>
                  <a:pt x="1871161" y="37897"/>
                </a:lnTo>
                <a:lnTo>
                  <a:pt x="1886965" y="42037"/>
                </a:lnTo>
                <a:lnTo>
                  <a:pt x="1882520" y="26162"/>
                </a:lnTo>
                <a:close/>
              </a:path>
              <a:path w="1907540" h="570230">
                <a:moveTo>
                  <a:pt x="1887544" y="26162"/>
                </a:moveTo>
                <a:lnTo>
                  <a:pt x="1882520" y="26162"/>
                </a:lnTo>
                <a:lnTo>
                  <a:pt x="1886965" y="42037"/>
                </a:lnTo>
                <a:lnTo>
                  <a:pt x="1891465" y="42037"/>
                </a:lnTo>
                <a:lnTo>
                  <a:pt x="1891918" y="41910"/>
                </a:lnTo>
                <a:lnTo>
                  <a:pt x="1887544" y="26162"/>
                </a:lnTo>
                <a:close/>
              </a:path>
              <a:path w="1907540" h="570230">
                <a:moveTo>
                  <a:pt x="1886839" y="23622"/>
                </a:moveTo>
                <a:lnTo>
                  <a:pt x="1852918" y="33119"/>
                </a:lnTo>
                <a:lnTo>
                  <a:pt x="1871161" y="37897"/>
                </a:lnTo>
                <a:lnTo>
                  <a:pt x="1882520" y="26162"/>
                </a:lnTo>
                <a:lnTo>
                  <a:pt x="1887544" y="26162"/>
                </a:lnTo>
                <a:lnTo>
                  <a:pt x="1886839" y="23622"/>
                </a:lnTo>
                <a:close/>
              </a:path>
              <a:path w="1907540" h="570230">
                <a:moveTo>
                  <a:pt x="1801367" y="0"/>
                </a:moveTo>
                <a:lnTo>
                  <a:pt x="1796161" y="3048"/>
                </a:lnTo>
                <a:lnTo>
                  <a:pt x="1794764" y="8127"/>
                </a:lnTo>
                <a:lnTo>
                  <a:pt x="1793493" y="13208"/>
                </a:lnTo>
                <a:lnTo>
                  <a:pt x="1796541" y="18414"/>
                </a:lnTo>
                <a:lnTo>
                  <a:pt x="1801622" y="19685"/>
                </a:lnTo>
                <a:lnTo>
                  <a:pt x="1852918" y="33119"/>
                </a:lnTo>
                <a:lnTo>
                  <a:pt x="1886839" y="23622"/>
                </a:lnTo>
                <a:lnTo>
                  <a:pt x="1891987" y="23622"/>
                </a:lnTo>
                <a:lnTo>
                  <a:pt x="1806448" y="1270"/>
                </a:lnTo>
                <a:lnTo>
                  <a:pt x="1801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68697" y="2886710"/>
            <a:ext cx="842010" cy="333375"/>
          </a:xfrm>
          <a:custGeom>
            <a:avLst/>
            <a:gdLst/>
            <a:ahLst/>
            <a:cxnLst/>
            <a:rect l="l" t="t" r="r" b="b"/>
            <a:pathLst>
              <a:path w="842010" h="333375">
                <a:moveTo>
                  <a:pt x="787282" y="304130"/>
                </a:moveTo>
                <a:lnTo>
                  <a:pt x="735329" y="313563"/>
                </a:lnTo>
                <a:lnTo>
                  <a:pt x="730123" y="314578"/>
                </a:lnTo>
                <a:lnTo>
                  <a:pt x="726693" y="319531"/>
                </a:lnTo>
                <a:lnTo>
                  <a:pt x="727582" y="324612"/>
                </a:lnTo>
                <a:lnTo>
                  <a:pt x="728599" y="329818"/>
                </a:lnTo>
                <a:lnTo>
                  <a:pt x="733551" y="333248"/>
                </a:lnTo>
                <a:lnTo>
                  <a:pt x="827506" y="316229"/>
                </a:lnTo>
                <a:lnTo>
                  <a:pt x="820547" y="316229"/>
                </a:lnTo>
                <a:lnTo>
                  <a:pt x="787282" y="304130"/>
                </a:lnTo>
                <a:close/>
              </a:path>
              <a:path w="842010" h="333375">
                <a:moveTo>
                  <a:pt x="806022" y="300728"/>
                </a:moveTo>
                <a:lnTo>
                  <a:pt x="787282" y="304130"/>
                </a:lnTo>
                <a:lnTo>
                  <a:pt x="820547" y="316229"/>
                </a:lnTo>
                <a:lnTo>
                  <a:pt x="821603" y="313309"/>
                </a:lnTo>
                <a:lnTo>
                  <a:pt x="816482" y="313309"/>
                </a:lnTo>
                <a:lnTo>
                  <a:pt x="806022" y="300728"/>
                </a:lnTo>
                <a:close/>
              </a:path>
              <a:path w="842010" h="333375">
                <a:moveTo>
                  <a:pt x="765301" y="228726"/>
                </a:moveTo>
                <a:lnTo>
                  <a:pt x="761238" y="232155"/>
                </a:lnTo>
                <a:lnTo>
                  <a:pt x="757174" y="235457"/>
                </a:lnTo>
                <a:lnTo>
                  <a:pt x="756665" y="241426"/>
                </a:lnTo>
                <a:lnTo>
                  <a:pt x="760094" y="245490"/>
                </a:lnTo>
                <a:lnTo>
                  <a:pt x="794054" y="286334"/>
                </a:lnTo>
                <a:lnTo>
                  <a:pt x="827024" y="298323"/>
                </a:lnTo>
                <a:lnTo>
                  <a:pt x="820547" y="316229"/>
                </a:lnTo>
                <a:lnTo>
                  <a:pt x="827506" y="316229"/>
                </a:lnTo>
                <a:lnTo>
                  <a:pt x="841501" y="313689"/>
                </a:lnTo>
                <a:lnTo>
                  <a:pt x="774700" y="233299"/>
                </a:lnTo>
                <a:lnTo>
                  <a:pt x="771271" y="229235"/>
                </a:lnTo>
                <a:lnTo>
                  <a:pt x="765301" y="228726"/>
                </a:lnTo>
                <a:close/>
              </a:path>
              <a:path w="842010" h="333375">
                <a:moveTo>
                  <a:pt x="822071" y="297814"/>
                </a:moveTo>
                <a:lnTo>
                  <a:pt x="806022" y="300728"/>
                </a:lnTo>
                <a:lnTo>
                  <a:pt x="816482" y="313309"/>
                </a:lnTo>
                <a:lnTo>
                  <a:pt x="822071" y="297814"/>
                </a:lnTo>
                <a:close/>
              </a:path>
              <a:path w="842010" h="333375">
                <a:moveTo>
                  <a:pt x="825626" y="297814"/>
                </a:moveTo>
                <a:lnTo>
                  <a:pt x="822071" y="297814"/>
                </a:lnTo>
                <a:lnTo>
                  <a:pt x="816482" y="313309"/>
                </a:lnTo>
                <a:lnTo>
                  <a:pt x="821603" y="313309"/>
                </a:lnTo>
                <a:lnTo>
                  <a:pt x="827024" y="298323"/>
                </a:lnTo>
                <a:lnTo>
                  <a:pt x="825626" y="297814"/>
                </a:lnTo>
                <a:close/>
              </a:path>
              <a:path w="842010" h="333375">
                <a:moveTo>
                  <a:pt x="6603" y="0"/>
                </a:moveTo>
                <a:lnTo>
                  <a:pt x="0" y="17779"/>
                </a:lnTo>
                <a:lnTo>
                  <a:pt x="787282" y="304130"/>
                </a:lnTo>
                <a:lnTo>
                  <a:pt x="806022" y="300728"/>
                </a:lnTo>
                <a:lnTo>
                  <a:pt x="794054" y="286334"/>
                </a:lnTo>
                <a:lnTo>
                  <a:pt x="6603" y="0"/>
                </a:lnTo>
                <a:close/>
              </a:path>
              <a:path w="842010" h="333375">
                <a:moveTo>
                  <a:pt x="794054" y="286334"/>
                </a:moveTo>
                <a:lnTo>
                  <a:pt x="806022" y="300728"/>
                </a:lnTo>
                <a:lnTo>
                  <a:pt x="822071" y="297814"/>
                </a:lnTo>
                <a:lnTo>
                  <a:pt x="825626" y="297814"/>
                </a:lnTo>
                <a:lnTo>
                  <a:pt x="794054" y="286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203450" y="5874333"/>
            <a:ext cx="1644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4233" y="5917197"/>
            <a:ext cx="131826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marR="5080" indent="-388620">
              <a:lnSpc>
                <a:spcPts val="2160"/>
              </a:lnSpc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quyết</a:t>
            </a:r>
            <a:r>
              <a:rPr sz="1800" spc="-7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lấy 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52284" y="6064833"/>
            <a:ext cx="1644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Chỗ dành sẵn cho Số hiệu Bản chiếu 51">
            <a:extLst>
              <a:ext uri="{FF2B5EF4-FFF2-40B4-BE49-F238E27FC236}">
                <a16:creationId xmlns:a16="http://schemas.microsoft.com/office/drawing/2014/main" id="{FCEF3146-FD6D-408B-8DA5-63274FCD5E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6549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2572" y="0"/>
            <a:ext cx="3349752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4028" y="466344"/>
            <a:ext cx="1388364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5851" y="1075944"/>
            <a:ext cx="4203192" cy="835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8872" y="176276"/>
            <a:ext cx="2638425" cy="363220"/>
          </a:xfrm>
          <a:custGeom>
            <a:avLst/>
            <a:gdLst/>
            <a:ahLst/>
            <a:cxnLst/>
            <a:rect l="l" t="t" r="r" b="b"/>
            <a:pathLst>
              <a:path w="2638425" h="363220">
                <a:moveTo>
                  <a:pt x="1335404" y="0"/>
                </a:moveTo>
                <a:lnTo>
                  <a:pt x="1257807" y="0"/>
                </a:lnTo>
                <a:lnTo>
                  <a:pt x="1116329" y="363220"/>
                </a:lnTo>
                <a:lnTo>
                  <a:pt x="1194180" y="363220"/>
                </a:lnTo>
                <a:lnTo>
                  <a:pt x="1224152" y="280670"/>
                </a:lnTo>
                <a:lnTo>
                  <a:pt x="1447771" y="280670"/>
                </a:lnTo>
                <a:lnTo>
                  <a:pt x="1423264" y="219456"/>
                </a:lnTo>
                <a:lnTo>
                  <a:pt x="1246631" y="219456"/>
                </a:lnTo>
                <a:lnTo>
                  <a:pt x="1295780" y="84708"/>
                </a:lnTo>
                <a:lnTo>
                  <a:pt x="1369318" y="84708"/>
                </a:lnTo>
                <a:lnTo>
                  <a:pt x="1335404" y="0"/>
                </a:lnTo>
                <a:close/>
              </a:path>
              <a:path w="2638425" h="363220">
                <a:moveTo>
                  <a:pt x="1447771" y="280670"/>
                </a:moveTo>
                <a:lnTo>
                  <a:pt x="1369314" y="280670"/>
                </a:lnTo>
                <a:lnTo>
                  <a:pt x="1401064" y="363220"/>
                </a:lnTo>
                <a:lnTo>
                  <a:pt x="1480819" y="363220"/>
                </a:lnTo>
                <a:lnTo>
                  <a:pt x="1447771" y="280670"/>
                </a:lnTo>
                <a:close/>
              </a:path>
              <a:path w="2638425" h="363220">
                <a:moveTo>
                  <a:pt x="1369318" y="84708"/>
                </a:moveTo>
                <a:lnTo>
                  <a:pt x="1295780" y="84708"/>
                </a:lnTo>
                <a:lnTo>
                  <a:pt x="1345818" y="219456"/>
                </a:lnTo>
                <a:lnTo>
                  <a:pt x="1423264" y="219456"/>
                </a:lnTo>
                <a:lnTo>
                  <a:pt x="1369318" y="84708"/>
                </a:lnTo>
                <a:close/>
              </a:path>
              <a:path w="2638425" h="363220">
                <a:moveTo>
                  <a:pt x="1673605" y="0"/>
                </a:moveTo>
                <a:lnTo>
                  <a:pt x="1519301" y="0"/>
                </a:lnTo>
                <a:lnTo>
                  <a:pt x="1519301" y="363220"/>
                </a:lnTo>
                <a:lnTo>
                  <a:pt x="1592579" y="363220"/>
                </a:lnTo>
                <a:lnTo>
                  <a:pt x="1592579" y="211582"/>
                </a:lnTo>
                <a:lnTo>
                  <a:pt x="1734059" y="211582"/>
                </a:lnTo>
                <a:lnTo>
                  <a:pt x="1731851" y="209994"/>
                </a:lnTo>
                <a:lnTo>
                  <a:pt x="1720468" y="202946"/>
                </a:lnTo>
                <a:lnTo>
                  <a:pt x="1742898" y="198205"/>
                </a:lnTo>
                <a:lnTo>
                  <a:pt x="1778851" y="181389"/>
                </a:lnTo>
                <a:lnTo>
                  <a:pt x="1803571" y="153543"/>
                </a:lnTo>
                <a:lnTo>
                  <a:pt x="1592579" y="153543"/>
                </a:lnTo>
                <a:lnTo>
                  <a:pt x="1592579" y="61341"/>
                </a:lnTo>
                <a:lnTo>
                  <a:pt x="1808831" y="61341"/>
                </a:lnTo>
                <a:lnTo>
                  <a:pt x="1807460" y="57509"/>
                </a:lnTo>
                <a:lnTo>
                  <a:pt x="1782016" y="23320"/>
                </a:lnTo>
                <a:lnTo>
                  <a:pt x="1743096" y="5464"/>
                </a:lnTo>
                <a:lnTo>
                  <a:pt x="1700754" y="599"/>
                </a:lnTo>
                <a:lnTo>
                  <a:pt x="1673605" y="0"/>
                </a:lnTo>
                <a:close/>
              </a:path>
              <a:path w="2638425" h="363220">
                <a:moveTo>
                  <a:pt x="1734059" y="211582"/>
                </a:moveTo>
                <a:lnTo>
                  <a:pt x="1607439" y="211582"/>
                </a:lnTo>
                <a:lnTo>
                  <a:pt x="1619249" y="211841"/>
                </a:lnTo>
                <a:lnTo>
                  <a:pt x="1629346" y="212613"/>
                </a:lnTo>
                <a:lnTo>
                  <a:pt x="1666493" y="230759"/>
                </a:lnTo>
                <a:lnTo>
                  <a:pt x="1692104" y="264959"/>
                </a:lnTo>
                <a:lnTo>
                  <a:pt x="1758188" y="363220"/>
                </a:lnTo>
                <a:lnTo>
                  <a:pt x="1845817" y="363220"/>
                </a:lnTo>
                <a:lnTo>
                  <a:pt x="1801494" y="292353"/>
                </a:lnTo>
                <a:lnTo>
                  <a:pt x="1777936" y="256460"/>
                </a:lnTo>
                <a:lnTo>
                  <a:pt x="1751472" y="225234"/>
                </a:lnTo>
                <a:lnTo>
                  <a:pt x="1742186" y="217424"/>
                </a:lnTo>
                <a:lnTo>
                  <a:pt x="1734059" y="211582"/>
                </a:lnTo>
                <a:close/>
              </a:path>
              <a:path w="2638425" h="363220">
                <a:moveTo>
                  <a:pt x="1808831" y="61341"/>
                </a:moveTo>
                <a:lnTo>
                  <a:pt x="1649856" y="61341"/>
                </a:lnTo>
                <a:lnTo>
                  <a:pt x="1669926" y="61432"/>
                </a:lnTo>
                <a:lnTo>
                  <a:pt x="1685543" y="61690"/>
                </a:lnTo>
                <a:lnTo>
                  <a:pt x="1725630" y="71737"/>
                </a:lnTo>
                <a:lnTo>
                  <a:pt x="1740789" y="106552"/>
                </a:lnTo>
                <a:lnTo>
                  <a:pt x="1740332" y="114335"/>
                </a:lnTo>
                <a:lnTo>
                  <a:pt x="1718990" y="146482"/>
                </a:lnTo>
                <a:lnTo>
                  <a:pt x="1670843" y="153277"/>
                </a:lnTo>
                <a:lnTo>
                  <a:pt x="1646936" y="153543"/>
                </a:lnTo>
                <a:lnTo>
                  <a:pt x="1803571" y="153543"/>
                </a:lnTo>
                <a:lnTo>
                  <a:pt x="1810353" y="139096"/>
                </a:lnTo>
                <a:lnTo>
                  <a:pt x="1814853" y="121356"/>
                </a:lnTo>
                <a:lnTo>
                  <a:pt x="1816353" y="101853"/>
                </a:lnTo>
                <a:lnTo>
                  <a:pt x="1815373" y="86135"/>
                </a:lnTo>
                <a:lnTo>
                  <a:pt x="1812416" y="71358"/>
                </a:lnTo>
                <a:lnTo>
                  <a:pt x="1808831" y="61341"/>
                </a:lnTo>
                <a:close/>
              </a:path>
              <a:path w="2638425" h="363220">
                <a:moveTo>
                  <a:pt x="73405" y="2921"/>
                </a:moveTo>
                <a:lnTo>
                  <a:pt x="0" y="2921"/>
                </a:lnTo>
                <a:lnTo>
                  <a:pt x="0" y="363220"/>
                </a:lnTo>
                <a:lnTo>
                  <a:pt x="255777" y="363220"/>
                </a:lnTo>
                <a:lnTo>
                  <a:pt x="255777" y="302006"/>
                </a:lnTo>
                <a:lnTo>
                  <a:pt x="73405" y="302006"/>
                </a:lnTo>
                <a:lnTo>
                  <a:pt x="73405" y="2921"/>
                </a:lnTo>
                <a:close/>
              </a:path>
              <a:path w="2638425" h="363220">
                <a:moveTo>
                  <a:pt x="2384171" y="0"/>
                </a:moveTo>
                <a:lnTo>
                  <a:pt x="2298191" y="0"/>
                </a:lnTo>
                <a:lnTo>
                  <a:pt x="2431288" y="210312"/>
                </a:lnTo>
                <a:lnTo>
                  <a:pt x="2431288" y="363220"/>
                </a:lnTo>
                <a:lnTo>
                  <a:pt x="2504440" y="363220"/>
                </a:lnTo>
                <a:lnTo>
                  <a:pt x="2504440" y="210820"/>
                </a:lnTo>
                <a:lnTo>
                  <a:pt x="2546975" y="143637"/>
                </a:lnTo>
                <a:lnTo>
                  <a:pt x="2469641" y="143637"/>
                </a:lnTo>
                <a:lnTo>
                  <a:pt x="2384171" y="0"/>
                </a:lnTo>
                <a:close/>
              </a:path>
              <a:path w="2638425" h="363220">
                <a:moveTo>
                  <a:pt x="2637916" y="0"/>
                </a:moveTo>
                <a:lnTo>
                  <a:pt x="2553462" y="0"/>
                </a:lnTo>
                <a:lnTo>
                  <a:pt x="2469641" y="143637"/>
                </a:lnTo>
                <a:lnTo>
                  <a:pt x="2546975" y="143637"/>
                </a:lnTo>
                <a:lnTo>
                  <a:pt x="2637916" y="0"/>
                </a:lnTo>
                <a:close/>
              </a:path>
              <a:path w="2638425" h="363220">
                <a:moveTo>
                  <a:pt x="2181605" y="61341"/>
                </a:moveTo>
                <a:lnTo>
                  <a:pt x="2108327" y="61341"/>
                </a:lnTo>
                <a:lnTo>
                  <a:pt x="2108327" y="363220"/>
                </a:lnTo>
                <a:lnTo>
                  <a:pt x="2181605" y="363220"/>
                </a:lnTo>
                <a:lnTo>
                  <a:pt x="2181605" y="61341"/>
                </a:lnTo>
                <a:close/>
              </a:path>
              <a:path w="2638425" h="363220">
                <a:moveTo>
                  <a:pt x="2289175" y="0"/>
                </a:moveTo>
                <a:lnTo>
                  <a:pt x="2000503" y="0"/>
                </a:lnTo>
                <a:lnTo>
                  <a:pt x="2000503" y="61341"/>
                </a:lnTo>
                <a:lnTo>
                  <a:pt x="2289175" y="61341"/>
                </a:lnTo>
                <a:lnTo>
                  <a:pt x="2289175" y="0"/>
                </a:lnTo>
                <a:close/>
              </a:path>
              <a:path w="2638425" h="363220">
                <a:moveTo>
                  <a:pt x="1955927" y="0"/>
                </a:moveTo>
                <a:lnTo>
                  <a:pt x="1882521" y="0"/>
                </a:lnTo>
                <a:lnTo>
                  <a:pt x="1882521" y="363220"/>
                </a:lnTo>
                <a:lnTo>
                  <a:pt x="1955927" y="363220"/>
                </a:lnTo>
                <a:lnTo>
                  <a:pt x="1955927" y="0"/>
                </a:lnTo>
                <a:close/>
              </a:path>
              <a:path w="2638425" h="363220">
                <a:moveTo>
                  <a:pt x="1084326" y="0"/>
                </a:moveTo>
                <a:lnTo>
                  <a:pt x="814959" y="0"/>
                </a:lnTo>
                <a:lnTo>
                  <a:pt x="814959" y="363220"/>
                </a:lnTo>
                <a:lnTo>
                  <a:pt x="1091184" y="363220"/>
                </a:lnTo>
                <a:lnTo>
                  <a:pt x="1091184" y="302006"/>
                </a:lnTo>
                <a:lnTo>
                  <a:pt x="888238" y="302006"/>
                </a:lnTo>
                <a:lnTo>
                  <a:pt x="888238" y="203200"/>
                </a:lnTo>
                <a:lnTo>
                  <a:pt x="1070610" y="203200"/>
                </a:lnTo>
                <a:lnTo>
                  <a:pt x="1070610" y="141985"/>
                </a:lnTo>
                <a:lnTo>
                  <a:pt x="888238" y="141985"/>
                </a:lnTo>
                <a:lnTo>
                  <a:pt x="888238" y="61341"/>
                </a:lnTo>
                <a:lnTo>
                  <a:pt x="1084326" y="61341"/>
                </a:lnTo>
                <a:lnTo>
                  <a:pt x="1084326" y="0"/>
                </a:lnTo>
                <a:close/>
              </a:path>
              <a:path w="2638425" h="363220">
                <a:moveTo>
                  <a:pt x="521335" y="0"/>
                </a:moveTo>
                <a:lnTo>
                  <a:pt x="449961" y="0"/>
                </a:lnTo>
                <a:lnTo>
                  <a:pt x="449961" y="363220"/>
                </a:lnTo>
                <a:lnTo>
                  <a:pt x="518032" y="363220"/>
                </a:lnTo>
                <a:lnTo>
                  <a:pt x="518032" y="126365"/>
                </a:lnTo>
                <a:lnTo>
                  <a:pt x="598741" y="126365"/>
                </a:lnTo>
                <a:lnTo>
                  <a:pt x="521335" y="0"/>
                </a:lnTo>
                <a:close/>
              </a:path>
              <a:path w="2638425" h="363220">
                <a:moveTo>
                  <a:pt x="598741" y="126365"/>
                </a:moveTo>
                <a:lnTo>
                  <a:pt x="518032" y="126365"/>
                </a:lnTo>
                <a:lnTo>
                  <a:pt x="664463" y="363220"/>
                </a:lnTo>
                <a:lnTo>
                  <a:pt x="738124" y="363220"/>
                </a:lnTo>
                <a:lnTo>
                  <a:pt x="738124" y="242570"/>
                </a:lnTo>
                <a:lnTo>
                  <a:pt x="669925" y="242570"/>
                </a:lnTo>
                <a:lnTo>
                  <a:pt x="598741" y="126365"/>
                </a:lnTo>
                <a:close/>
              </a:path>
              <a:path w="2638425" h="363220">
                <a:moveTo>
                  <a:pt x="738124" y="0"/>
                </a:moveTo>
                <a:lnTo>
                  <a:pt x="669925" y="0"/>
                </a:lnTo>
                <a:lnTo>
                  <a:pt x="669925" y="242570"/>
                </a:lnTo>
                <a:lnTo>
                  <a:pt x="738124" y="242570"/>
                </a:lnTo>
                <a:lnTo>
                  <a:pt x="738124" y="0"/>
                </a:lnTo>
                <a:close/>
              </a:path>
              <a:path w="2638425" h="363220">
                <a:moveTo>
                  <a:pt x="378587" y="0"/>
                </a:moveTo>
                <a:lnTo>
                  <a:pt x="305180" y="0"/>
                </a:lnTo>
                <a:lnTo>
                  <a:pt x="305180" y="363220"/>
                </a:lnTo>
                <a:lnTo>
                  <a:pt x="378587" y="363220"/>
                </a:lnTo>
                <a:lnTo>
                  <a:pt x="3785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504" y="260984"/>
            <a:ext cx="99695" cy="135255"/>
          </a:xfrm>
          <a:custGeom>
            <a:avLst/>
            <a:gdLst/>
            <a:ahLst/>
            <a:cxnLst/>
            <a:rect l="l" t="t" r="r" b="b"/>
            <a:pathLst>
              <a:path w="99695" h="135254">
                <a:moveTo>
                  <a:pt x="49149" y="0"/>
                </a:moveTo>
                <a:lnTo>
                  <a:pt x="0" y="134747"/>
                </a:lnTo>
                <a:lnTo>
                  <a:pt x="99187" y="134747"/>
                </a:lnTo>
                <a:lnTo>
                  <a:pt x="49149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12309" y="228472"/>
            <a:ext cx="166497" cy="110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8872" y="179196"/>
            <a:ext cx="255904" cy="360680"/>
          </a:xfrm>
          <a:custGeom>
            <a:avLst/>
            <a:gdLst/>
            <a:ahLst/>
            <a:cxnLst/>
            <a:rect l="l" t="t" r="r" b="b"/>
            <a:pathLst>
              <a:path w="255904" h="360680">
                <a:moveTo>
                  <a:pt x="0" y="0"/>
                </a:moveTo>
                <a:lnTo>
                  <a:pt x="73405" y="0"/>
                </a:lnTo>
                <a:lnTo>
                  <a:pt x="73405" y="299085"/>
                </a:lnTo>
                <a:lnTo>
                  <a:pt x="255777" y="299085"/>
                </a:lnTo>
                <a:lnTo>
                  <a:pt x="255777" y="360299"/>
                </a:lnTo>
                <a:lnTo>
                  <a:pt x="0" y="360299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7065" y="176276"/>
            <a:ext cx="339725" cy="363220"/>
          </a:xfrm>
          <a:custGeom>
            <a:avLst/>
            <a:gdLst/>
            <a:ahLst/>
            <a:cxnLst/>
            <a:rect l="l" t="t" r="r" b="b"/>
            <a:pathLst>
              <a:path w="339725" h="363220">
                <a:moveTo>
                  <a:pt x="0" y="0"/>
                </a:moveTo>
                <a:lnTo>
                  <a:pt x="85979" y="0"/>
                </a:lnTo>
                <a:lnTo>
                  <a:pt x="171450" y="143637"/>
                </a:lnTo>
                <a:lnTo>
                  <a:pt x="255270" y="0"/>
                </a:lnTo>
                <a:lnTo>
                  <a:pt x="339725" y="0"/>
                </a:lnTo>
                <a:lnTo>
                  <a:pt x="206248" y="210820"/>
                </a:lnTo>
                <a:lnTo>
                  <a:pt x="206248" y="363220"/>
                </a:lnTo>
                <a:lnTo>
                  <a:pt x="133096" y="363220"/>
                </a:lnTo>
                <a:lnTo>
                  <a:pt x="133096" y="210312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29377" y="176276"/>
            <a:ext cx="288925" cy="363220"/>
          </a:xfrm>
          <a:custGeom>
            <a:avLst/>
            <a:gdLst/>
            <a:ahLst/>
            <a:cxnLst/>
            <a:rect l="l" t="t" r="r" b="b"/>
            <a:pathLst>
              <a:path w="288925" h="363220">
                <a:moveTo>
                  <a:pt x="0" y="0"/>
                </a:moveTo>
                <a:lnTo>
                  <a:pt x="288671" y="0"/>
                </a:lnTo>
                <a:lnTo>
                  <a:pt x="288671" y="61341"/>
                </a:lnTo>
                <a:lnTo>
                  <a:pt x="181101" y="61341"/>
                </a:lnTo>
                <a:lnTo>
                  <a:pt x="181101" y="363220"/>
                </a:lnTo>
                <a:lnTo>
                  <a:pt x="107823" y="363220"/>
                </a:lnTo>
                <a:lnTo>
                  <a:pt x="107823" y="61341"/>
                </a:lnTo>
                <a:lnTo>
                  <a:pt x="0" y="61341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11394" y="176276"/>
            <a:ext cx="73660" cy="363220"/>
          </a:xfrm>
          <a:custGeom>
            <a:avLst/>
            <a:gdLst/>
            <a:ahLst/>
            <a:cxnLst/>
            <a:rect l="l" t="t" r="r" b="b"/>
            <a:pathLst>
              <a:path w="73660" h="363220">
                <a:moveTo>
                  <a:pt x="0" y="0"/>
                </a:moveTo>
                <a:lnTo>
                  <a:pt x="73405" y="0"/>
                </a:lnTo>
                <a:lnTo>
                  <a:pt x="73405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48173" y="176276"/>
            <a:ext cx="327025" cy="363220"/>
          </a:xfrm>
          <a:custGeom>
            <a:avLst/>
            <a:gdLst/>
            <a:ahLst/>
            <a:cxnLst/>
            <a:rect l="l" t="t" r="r" b="b"/>
            <a:pathLst>
              <a:path w="327025" h="363220">
                <a:moveTo>
                  <a:pt x="0" y="0"/>
                </a:moveTo>
                <a:lnTo>
                  <a:pt x="154304" y="0"/>
                </a:lnTo>
                <a:lnTo>
                  <a:pt x="181453" y="599"/>
                </a:lnTo>
                <a:lnTo>
                  <a:pt x="223795" y="5464"/>
                </a:lnTo>
                <a:lnTo>
                  <a:pt x="262715" y="23320"/>
                </a:lnTo>
                <a:lnTo>
                  <a:pt x="288159" y="57509"/>
                </a:lnTo>
                <a:lnTo>
                  <a:pt x="297052" y="101853"/>
                </a:lnTo>
                <a:lnTo>
                  <a:pt x="295552" y="121356"/>
                </a:lnTo>
                <a:lnTo>
                  <a:pt x="273050" y="169291"/>
                </a:lnTo>
                <a:lnTo>
                  <a:pt x="223597" y="198205"/>
                </a:lnTo>
                <a:lnTo>
                  <a:pt x="201167" y="202946"/>
                </a:lnTo>
                <a:lnTo>
                  <a:pt x="212550" y="209994"/>
                </a:lnTo>
                <a:lnTo>
                  <a:pt x="248868" y="243330"/>
                </a:lnTo>
                <a:lnTo>
                  <a:pt x="282193" y="292353"/>
                </a:lnTo>
                <a:lnTo>
                  <a:pt x="326516" y="363220"/>
                </a:lnTo>
                <a:lnTo>
                  <a:pt x="238887" y="363220"/>
                </a:lnTo>
                <a:lnTo>
                  <a:pt x="185800" y="284225"/>
                </a:lnTo>
                <a:lnTo>
                  <a:pt x="172803" y="264959"/>
                </a:lnTo>
                <a:lnTo>
                  <a:pt x="147192" y="230759"/>
                </a:lnTo>
                <a:lnTo>
                  <a:pt x="110045" y="212613"/>
                </a:lnTo>
                <a:lnTo>
                  <a:pt x="88137" y="211582"/>
                </a:lnTo>
                <a:lnTo>
                  <a:pt x="73278" y="211582"/>
                </a:lnTo>
                <a:lnTo>
                  <a:pt x="73278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5203" y="176276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20">
                <a:moveTo>
                  <a:pt x="141477" y="0"/>
                </a:moveTo>
                <a:lnTo>
                  <a:pt x="219075" y="0"/>
                </a:lnTo>
                <a:lnTo>
                  <a:pt x="364489" y="363220"/>
                </a:lnTo>
                <a:lnTo>
                  <a:pt x="284734" y="363220"/>
                </a:lnTo>
                <a:lnTo>
                  <a:pt x="252984" y="280670"/>
                </a:lnTo>
                <a:lnTo>
                  <a:pt x="107823" y="280670"/>
                </a:lnTo>
                <a:lnTo>
                  <a:pt x="77850" y="363220"/>
                </a:lnTo>
                <a:lnTo>
                  <a:pt x="0" y="363220"/>
                </a:lnTo>
                <a:lnTo>
                  <a:pt x="141477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3832" y="176276"/>
            <a:ext cx="276225" cy="363220"/>
          </a:xfrm>
          <a:custGeom>
            <a:avLst/>
            <a:gdLst/>
            <a:ahLst/>
            <a:cxnLst/>
            <a:rect l="l" t="t" r="r" b="b"/>
            <a:pathLst>
              <a:path w="276225" h="363220">
                <a:moveTo>
                  <a:pt x="0" y="0"/>
                </a:moveTo>
                <a:lnTo>
                  <a:pt x="269366" y="0"/>
                </a:lnTo>
                <a:lnTo>
                  <a:pt x="269366" y="61341"/>
                </a:lnTo>
                <a:lnTo>
                  <a:pt x="73278" y="61341"/>
                </a:lnTo>
                <a:lnTo>
                  <a:pt x="73278" y="141985"/>
                </a:lnTo>
                <a:lnTo>
                  <a:pt x="255650" y="141985"/>
                </a:lnTo>
                <a:lnTo>
                  <a:pt x="255650" y="203200"/>
                </a:lnTo>
                <a:lnTo>
                  <a:pt x="73278" y="203200"/>
                </a:lnTo>
                <a:lnTo>
                  <a:pt x="73278" y="302006"/>
                </a:lnTo>
                <a:lnTo>
                  <a:pt x="276225" y="302006"/>
                </a:lnTo>
                <a:lnTo>
                  <a:pt x="276225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78834" y="176276"/>
            <a:ext cx="288290" cy="363220"/>
          </a:xfrm>
          <a:custGeom>
            <a:avLst/>
            <a:gdLst/>
            <a:ahLst/>
            <a:cxnLst/>
            <a:rect l="l" t="t" r="r" b="b"/>
            <a:pathLst>
              <a:path w="288289" h="363220">
                <a:moveTo>
                  <a:pt x="0" y="0"/>
                </a:moveTo>
                <a:lnTo>
                  <a:pt x="71374" y="0"/>
                </a:lnTo>
                <a:lnTo>
                  <a:pt x="219963" y="242570"/>
                </a:lnTo>
                <a:lnTo>
                  <a:pt x="219963" y="0"/>
                </a:lnTo>
                <a:lnTo>
                  <a:pt x="288163" y="0"/>
                </a:lnTo>
                <a:lnTo>
                  <a:pt x="288163" y="363220"/>
                </a:lnTo>
                <a:lnTo>
                  <a:pt x="214502" y="363220"/>
                </a:lnTo>
                <a:lnTo>
                  <a:pt x="68071" y="126365"/>
                </a:lnTo>
                <a:lnTo>
                  <a:pt x="68071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34053" y="176276"/>
            <a:ext cx="73660" cy="363220"/>
          </a:xfrm>
          <a:custGeom>
            <a:avLst/>
            <a:gdLst/>
            <a:ahLst/>
            <a:cxnLst/>
            <a:rect l="l" t="t" r="r" b="b"/>
            <a:pathLst>
              <a:path w="73660" h="363220">
                <a:moveTo>
                  <a:pt x="0" y="0"/>
                </a:moveTo>
                <a:lnTo>
                  <a:pt x="73406" y="0"/>
                </a:lnTo>
                <a:lnTo>
                  <a:pt x="73406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9440" y="879728"/>
            <a:ext cx="632968" cy="2755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7698" y="1080516"/>
            <a:ext cx="85090" cy="68580"/>
          </a:xfrm>
          <a:custGeom>
            <a:avLst/>
            <a:gdLst/>
            <a:ahLst/>
            <a:cxnLst/>
            <a:rect l="l" t="t" r="r" b="b"/>
            <a:pathLst>
              <a:path w="85089" h="68580">
                <a:moveTo>
                  <a:pt x="14350" y="0"/>
                </a:moveTo>
                <a:lnTo>
                  <a:pt x="84709" y="0"/>
                </a:lnTo>
                <a:lnTo>
                  <a:pt x="70358" y="68580"/>
                </a:lnTo>
                <a:lnTo>
                  <a:pt x="0" y="68580"/>
                </a:lnTo>
                <a:lnTo>
                  <a:pt x="1435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09440" y="885952"/>
            <a:ext cx="276225" cy="263525"/>
          </a:xfrm>
          <a:custGeom>
            <a:avLst/>
            <a:gdLst/>
            <a:ahLst/>
            <a:cxnLst/>
            <a:rect l="l" t="t" r="r" b="b"/>
            <a:pathLst>
              <a:path w="276225" h="263525">
                <a:moveTo>
                  <a:pt x="0" y="0"/>
                </a:moveTo>
                <a:lnTo>
                  <a:pt x="69850" y="0"/>
                </a:lnTo>
                <a:lnTo>
                  <a:pt x="88392" y="114681"/>
                </a:lnTo>
                <a:lnTo>
                  <a:pt x="91821" y="136044"/>
                </a:lnTo>
                <a:lnTo>
                  <a:pt x="94487" y="153479"/>
                </a:lnTo>
                <a:lnTo>
                  <a:pt x="96392" y="167008"/>
                </a:lnTo>
                <a:lnTo>
                  <a:pt x="97536" y="176657"/>
                </a:lnTo>
                <a:lnTo>
                  <a:pt x="99395" y="173083"/>
                </a:lnTo>
                <a:lnTo>
                  <a:pt x="121689" y="132000"/>
                </a:lnTo>
                <a:lnTo>
                  <a:pt x="198882" y="0"/>
                </a:lnTo>
                <a:lnTo>
                  <a:pt x="275717" y="0"/>
                </a:lnTo>
                <a:lnTo>
                  <a:pt x="113919" y="263144"/>
                </a:lnTo>
                <a:lnTo>
                  <a:pt x="52705" y="263144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4583" y="879728"/>
            <a:ext cx="269240" cy="275590"/>
          </a:xfrm>
          <a:custGeom>
            <a:avLst/>
            <a:gdLst/>
            <a:ahLst/>
            <a:cxnLst/>
            <a:rect l="l" t="t" r="r" b="b"/>
            <a:pathLst>
              <a:path w="269239" h="275590">
                <a:moveTo>
                  <a:pt x="159003" y="0"/>
                </a:moveTo>
                <a:lnTo>
                  <a:pt x="203660" y="4651"/>
                </a:lnTo>
                <a:lnTo>
                  <a:pt x="247677" y="28688"/>
                </a:lnTo>
                <a:lnTo>
                  <a:pt x="268858" y="68961"/>
                </a:lnTo>
                <a:lnTo>
                  <a:pt x="203200" y="80263"/>
                </a:lnTo>
                <a:lnTo>
                  <a:pt x="200150" y="73552"/>
                </a:lnTo>
                <a:lnTo>
                  <a:pt x="196326" y="67722"/>
                </a:lnTo>
                <a:lnTo>
                  <a:pt x="158948" y="49639"/>
                </a:lnTo>
                <a:lnTo>
                  <a:pt x="148208" y="49022"/>
                </a:lnTo>
                <a:lnTo>
                  <a:pt x="137830" y="49496"/>
                </a:lnTo>
                <a:lnTo>
                  <a:pt x="106299" y="67183"/>
                </a:lnTo>
                <a:lnTo>
                  <a:pt x="106299" y="73660"/>
                </a:lnTo>
                <a:lnTo>
                  <a:pt x="106299" y="80263"/>
                </a:lnTo>
                <a:lnTo>
                  <a:pt x="140940" y="99292"/>
                </a:lnTo>
                <a:lnTo>
                  <a:pt x="156082" y="103886"/>
                </a:lnTo>
                <a:lnTo>
                  <a:pt x="179941" y="111386"/>
                </a:lnTo>
                <a:lnTo>
                  <a:pt x="225678" y="133604"/>
                </a:lnTo>
                <a:lnTo>
                  <a:pt x="248896" y="169179"/>
                </a:lnTo>
                <a:lnTo>
                  <a:pt x="250443" y="183134"/>
                </a:lnTo>
                <a:lnTo>
                  <a:pt x="248489" y="201203"/>
                </a:lnTo>
                <a:lnTo>
                  <a:pt x="219075" y="248031"/>
                </a:lnTo>
                <a:lnTo>
                  <a:pt x="181117" y="268716"/>
                </a:lnTo>
                <a:lnTo>
                  <a:pt x="130301" y="275590"/>
                </a:lnTo>
                <a:lnTo>
                  <a:pt x="103439" y="274280"/>
                </a:lnTo>
                <a:lnTo>
                  <a:pt x="59382" y="263802"/>
                </a:lnTo>
                <a:lnTo>
                  <a:pt x="16081" y="229473"/>
                </a:lnTo>
                <a:lnTo>
                  <a:pt x="0" y="195834"/>
                </a:lnTo>
                <a:lnTo>
                  <a:pt x="68833" y="184912"/>
                </a:lnTo>
                <a:lnTo>
                  <a:pt x="73691" y="194984"/>
                </a:lnTo>
                <a:lnTo>
                  <a:pt x="79120" y="203485"/>
                </a:lnTo>
                <a:lnTo>
                  <a:pt x="117661" y="224220"/>
                </a:lnTo>
                <a:lnTo>
                  <a:pt x="128777" y="224790"/>
                </a:lnTo>
                <a:lnTo>
                  <a:pt x="140352" y="224101"/>
                </a:lnTo>
                <a:lnTo>
                  <a:pt x="177926" y="202819"/>
                </a:lnTo>
                <a:lnTo>
                  <a:pt x="177926" y="195834"/>
                </a:lnTo>
                <a:lnTo>
                  <a:pt x="177926" y="191008"/>
                </a:lnTo>
                <a:lnTo>
                  <a:pt x="143255" y="169545"/>
                </a:lnTo>
                <a:lnTo>
                  <a:pt x="114057" y="159426"/>
                </a:lnTo>
                <a:lnTo>
                  <a:pt x="91027" y="150415"/>
                </a:lnTo>
                <a:lnTo>
                  <a:pt x="52871" y="125382"/>
                </a:lnTo>
                <a:lnTo>
                  <a:pt x="39369" y="85217"/>
                </a:lnTo>
                <a:lnTo>
                  <a:pt x="40822" y="70143"/>
                </a:lnTo>
                <a:lnTo>
                  <a:pt x="62611" y="31496"/>
                </a:lnTo>
                <a:lnTo>
                  <a:pt x="102996" y="7889"/>
                </a:lnTo>
                <a:lnTo>
                  <a:pt x="129047" y="1974"/>
                </a:lnTo>
                <a:lnTo>
                  <a:pt x="159003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90850" y="1380108"/>
            <a:ext cx="3502660" cy="3939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6100" y="368300"/>
            <a:ext cx="939800" cy="6045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224532" y="407924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09545" y="1284477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24532" y="2275458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09545" y="3266058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24532" y="425691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73700" y="1739900"/>
            <a:ext cx="3149600" cy="4902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58381" y="3037458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203450" y="5874333"/>
            <a:ext cx="1644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4233" y="5917197"/>
            <a:ext cx="131826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marR="5080" indent="-388620">
              <a:lnSpc>
                <a:spcPts val="2160"/>
              </a:lnSpc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quyết</a:t>
            </a:r>
            <a:r>
              <a:rPr sz="1800" spc="-7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lấy 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52284" y="6064833"/>
            <a:ext cx="1644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58381" y="4523613"/>
            <a:ext cx="154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45220" y="395211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9181" y="255523"/>
            <a:ext cx="1385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>
                <a:latin typeface="Arial"/>
                <a:cs typeface="Arial"/>
              </a:rPr>
              <a:t>Tuấn </a:t>
            </a:r>
            <a:r>
              <a:rPr sz="1800" spc="-5">
                <a:latin typeface="Arial"/>
                <a:cs typeface="Arial"/>
              </a:rPr>
              <a:t>quê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Hải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Phòng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9097" y="1170178"/>
            <a:ext cx="135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gặp</a:t>
            </a:r>
            <a:r>
              <a:rPr sz="1800" spc="-110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6049" y="2084654"/>
            <a:ext cx="1365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Arial"/>
                <a:cs typeface="Arial"/>
              </a:rPr>
              <a:t>nơi gặp</a:t>
            </a:r>
            <a:r>
              <a:rPr sz="1800" spc="-6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nhau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khá</a:t>
            </a:r>
            <a:r>
              <a:rPr sz="1800" spc="-35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tối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36321" y="3075559"/>
            <a:ext cx="1433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995" marR="5080" indent="-58293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Arial"/>
                <a:cs typeface="Arial"/>
              </a:rPr>
              <a:t>rồi </a:t>
            </a:r>
            <a:r>
              <a:rPr sz="1800" spc="-20">
                <a:latin typeface="Arial"/>
                <a:cs typeface="Arial"/>
              </a:rPr>
              <a:t>Tuấn</a:t>
            </a:r>
            <a:r>
              <a:rPr sz="1800" spc="-1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trúng  </a:t>
            </a:r>
            <a:r>
              <a:rPr sz="1800">
                <a:latin typeface="Arial"/>
                <a:cs typeface="Arial"/>
              </a:rPr>
              <a:t>số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16153" y="4066413"/>
            <a:ext cx="1376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2440" marR="5080" indent="-460375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mua </a:t>
            </a:r>
            <a:r>
              <a:rPr sz="1800" spc="-10">
                <a:latin typeface="Arial"/>
                <a:cs typeface="Arial"/>
              </a:rPr>
              <a:t>được</a:t>
            </a:r>
            <a:r>
              <a:rPr sz="1800" spc="-75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xe  </a:t>
            </a:r>
            <a:r>
              <a:rPr sz="1800">
                <a:latin typeface="Arial"/>
                <a:cs typeface="Arial"/>
              </a:rPr>
              <a:t>Mẹc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52145" y="4828413"/>
            <a:ext cx="13531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thường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dùng  </a:t>
            </a:r>
            <a:r>
              <a:rPr sz="1800">
                <a:latin typeface="Arial"/>
                <a:cs typeface="Arial"/>
              </a:rPr>
              <a:t>Mẹc chở</a:t>
            </a:r>
            <a:r>
              <a:rPr sz="1800" spc="-12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bạn  </a:t>
            </a:r>
            <a:r>
              <a:rPr sz="1800" spc="-5">
                <a:latin typeface="Arial"/>
                <a:cs typeface="Arial"/>
              </a:rPr>
              <a:t>bè đi</a:t>
            </a:r>
            <a:r>
              <a:rPr sz="1800" spc="-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chơi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73367" y="1779777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44344" y="4980813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88832" y="4676013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32226" y="1931797"/>
            <a:ext cx="2522855" cy="149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990" indent="516255">
              <a:lnSpc>
                <a:spcPct val="127899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gặp </a:t>
            </a:r>
            <a:r>
              <a:rPr sz="1800" spc="-20">
                <a:latin typeface="Arial"/>
                <a:cs typeface="Arial"/>
              </a:rPr>
              <a:t>Tuấn,  </a:t>
            </a:r>
            <a:r>
              <a:rPr sz="1800" spc="-10">
                <a:latin typeface="Arial"/>
                <a:cs typeface="Arial"/>
              </a:rPr>
              <a:t>người </a:t>
            </a:r>
            <a:r>
              <a:rPr sz="1800" spc="-5">
                <a:latin typeface="Arial"/>
                <a:cs typeface="Arial"/>
              </a:rPr>
              <a:t>quê </a:t>
            </a:r>
            <a:r>
              <a:rPr sz="1800">
                <a:latin typeface="Arial"/>
                <a:cs typeface="Arial"/>
              </a:rPr>
              <a:t>ở </a:t>
            </a:r>
            <a:r>
              <a:rPr sz="1800" spc="-5">
                <a:latin typeface="Arial"/>
                <a:cs typeface="Arial"/>
              </a:rPr>
              <a:t>Hải</a:t>
            </a:r>
            <a:r>
              <a:rPr sz="1800" spc="-4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Phòng,</a:t>
            </a:r>
            <a:endParaRPr sz="1800">
              <a:latin typeface="Arial"/>
              <a:cs typeface="Arial"/>
            </a:endParaRPr>
          </a:p>
          <a:p>
            <a:pPr marL="189230">
              <a:lnSpc>
                <a:spcPct val="100000"/>
              </a:lnSpc>
              <a:spcBef>
                <a:spcPts val="600"/>
              </a:spcBef>
            </a:pPr>
            <a:r>
              <a:rPr sz="1800">
                <a:latin typeface="Arial"/>
                <a:cs typeface="Arial"/>
              </a:rPr>
              <a:t>ở một </a:t>
            </a:r>
            <a:r>
              <a:rPr sz="1800" spc="-10">
                <a:latin typeface="Arial"/>
                <a:cs typeface="Arial"/>
              </a:rPr>
              <a:t>nơi </a:t>
            </a:r>
            <a:r>
              <a:rPr sz="1800" spc="-5">
                <a:latin typeface="Arial"/>
                <a:cs typeface="Arial"/>
              </a:rPr>
              <a:t>mà khá</a:t>
            </a:r>
            <a:r>
              <a:rPr sz="1800" spc="-50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tối</a:t>
            </a:r>
          </a:p>
          <a:p>
            <a:pPr marR="5080" algn="r">
              <a:lnSpc>
                <a:spcPct val="100000"/>
              </a:lnSpc>
              <a:spcBef>
                <a:spcPts val="162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33166" y="3837813"/>
            <a:ext cx="2983230" cy="10769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spc="-5">
                <a:latin typeface="Arial"/>
                <a:cs typeface="Arial"/>
              </a:rPr>
              <a:t>Rồi </a:t>
            </a:r>
            <a:r>
              <a:rPr sz="1800" spc="-20">
                <a:latin typeface="Arial"/>
                <a:cs typeface="Arial"/>
              </a:rPr>
              <a:t>Tuấn </a:t>
            </a:r>
            <a:r>
              <a:rPr sz="1800" spc="-5">
                <a:latin typeface="Arial"/>
                <a:cs typeface="Arial"/>
              </a:rPr>
              <a:t>trúng</a:t>
            </a:r>
            <a:r>
              <a:rPr sz="1800" spc="-40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số</a:t>
            </a:r>
          </a:p>
          <a:p>
            <a:pPr marL="12065" marR="5080" algn="ctr">
              <a:lnSpc>
                <a:spcPct val="127800"/>
              </a:lnSpc>
            </a:pPr>
            <a:r>
              <a:rPr sz="1800">
                <a:latin typeface="Arial"/>
                <a:cs typeface="Arial"/>
              </a:rPr>
              <a:t>một </a:t>
            </a:r>
            <a:r>
              <a:rPr sz="1800" spc="-10">
                <a:latin typeface="Arial"/>
                <a:cs typeface="Arial"/>
              </a:rPr>
              <a:t>phần </a:t>
            </a:r>
            <a:r>
              <a:rPr sz="1800" spc="-5">
                <a:latin typeface="Arial"/>
                <a:cs typeface="Arial"/>
              </a:rPr>
              <a:t>khoản đó mua</a:t>
            </a:r>
            <a:r>
              <a:rPr sz="1800" spc="-55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Mẹc  </a:t>
            </a:r>
            <a:r>
              <a:rPr sz="1800" spc="-5">
                <a:latin typeface="Arial"/>
                <a:cs typeface="Arial"/>
              </a:rPr>
              <a:t>mà dùng </a:t>
            </a:r>
            <a:r>
              <a:rPr sz="1800">
                <a:latin typeface="Arial"/>
                <a:cs typeface="Arial"/>
              </a:rPr>
              <a:t>chở </a:t>
            </a:r>
            <a:r>
              <a:rPr sz="1800" spc="-10">
                <a:latin typeface="Arial"/>
                <a:cs typeface="Arial"/>
              </a:rPr>
              <a:t>bạn </a:t>
            </a:r>
            <a:r>
              <a:rPr sz="1800" spc="-5">
                <a:latin typeface="Arial"/>
                <a:cs typeface="Arial"/>
              </a:rPr>
              <a:t>bè đi</a:t>
            </a:r>
            <a:r>
              <a:rPr sz="1800" spc="-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chơi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42765" y="5590743"/>
            <a:ext cx="191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quyết </a:t>
            </a:r>
            <a:r>
              <a:rPr sz="1800" spc="-5">
                <a:latin typeface="Arial"/>
                <a:cs typeface="Arial"/>
              </a:rPr>
              <a:t>lấy</a:t>
            </a:r>
            <a:r>
              <a:rPr sz="1800" spc="-70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Chỗ dành sẵn cho Số hiệu Bản chiếu 50">
            <a:extLst>
              <a:ext uri="{FF2B5EF4-FFF2-40B4-BE49-F238E27FC236}">
                <a16:creationId xmlns:a16="http://schemas.microsoft.com/office/drawing/2014/main" id="{71E01601-8C4F-4624-84D3-4494FFF0E1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1271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100" y="368300"/>
            <a:ext cx="939800" cy="604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24532" y="407924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9545" y="1284477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4532" y="2275458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9545" y="3266058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4532" y="425691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73700" y="1739900"/>
            <a:ext cx="3149600" cy="490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58381" y="3037458"/>
            <a:ext cx="154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8381" y="4523613"/>
            <a:ext cx="154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30366" y="3189858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45220" y="395211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9181" y="255523"/>
            <a:ext cx="1385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>
                <a:latin typeface="Arial"/>
                <a:cs typeface="Arial"/>
              </a:rPr>
              <a:t>Tuấn </a:t>
            </a:r>
            <a:r>
              <a:rPr sz="1800" spc="-5">
                <a:latin typeface="Arial"/>
                <a:cs typeface="Arial"/>
              </a:rPr>
              <a:t>quê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Hải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Phòng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9097" y="1170178"/>
            <a:ext cx="135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gặp</a:t>
            </a:r>
            <a:r>
              <a:rPr sz="1800" spc="-110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6049" y="2084654"/>
            <a:ext cx="1365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Arial"/>
                <a:cs typeface="Arial"/>
              </a:rPr>
              <a:t>nơi gặp</a:t>
            </a:r>
            <a:r>
              <a:rPr sz="1800" spc="-6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nhau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>
                <a:latin typeface="Arial"/>
                <a:cs typeface="Arial"/>
              </a:rPr>
              <a:t>khá</a:t>
            </a:r>
            <a:r>
              <a:rPr sz="1800" spc="-35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tối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36321" y="3075559"/>
            <a:ext cx="1433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995" marR="5080" indent="-58293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Arial"/>
                <a:cs typeface="Arial"/>
              </a:rPr>
              <a:t>rồi </a:t>
            </a:r>
            <a:r>
              <a:rPr sz="1800" spc="-20">
                <a:latin typeface="Arial"/>
                <a:cs typeface="Arial"/>
              </a:rPr>
              <a:t>Tuấn</a:t>
            </a:r>
            <a:r>
              <a:rPr sz="1800" spc="-1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trúng  </a:t>
            </a:r>
            <a:r>
              <a:rPr sz="1800">
                <a:latin typeface="Arial"/>
                <a:cs typeface="Arial"/>
              </a:rPr>
              <a:t>số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16153" y="4066413"/>
            <a:ext cx="1376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2440" marR="5080" indent="-460375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mua </a:t>
            </a:r>
            <a:r>
              <a:rPr sz="1800" spc="-10">
                <a:latin typeface="Arial"/>
                <a:cs typeface="Arial"/>
              </a:rPr>
              <a:t>được</a:t>
            </a:r>
            <a:r>
              <a:rPr sz="1800" spc="-75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xe  </a:t>
            </a:r>
            <a:r>
              <a:rPr sz="1800">
                <a:latin typeface="Arial"/>
                <a:cs typeface="Arial"/>
              </a:rPr>
              <a:t>Mẹc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52145" y="4828413"/>
            <a:ext cx="13531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thường</a:t>
            </a:r>
            <a:r>
              <a:rPr sz="1800" spc="-8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dùng  </a:t>
            </a:r>
            <a:r>
              <a:rPr sz="1800">
                <a:latin typeface="Arial"/>
                <a:cs typeface="Arial"/>
              </a:rPr>
              <a:t>Mẹc chở</a:t>
            </a:r>
            <a:r>
              <a:rPr sz="1800" spc="-12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bạn  </a:t>
            </a:r>
            <a:r>
              <a:rPr sz="1800" spc="-5">
                <a:latin typeface="Arial"/>
                <a:cs typeface="Arial"/>
              </a:rPr>
              <a:t>bè đi</a:t>
            </a:r>
            <a:r>
              <a:rPr sz="1800" spc="-4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chơi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73367" y="1779777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44344" y="4980813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88832" y="4676013"/>
            <a:ext cx="8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620136" y="145796"/>
            <a:ext cx="37515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/>
              <a:t>FOOD </a:t>
            </a:r>
            <a:r>
              <a:rPr sz="2800" spc="-5"/>
              <a:t>FOR</a:t>
            </a:r>
            <a:r>
              <a:rPr sz="2800" spc="-40"/>
              <a:t> </a:t>
            </a:r>
            <a:r>
              <a:rPr sz="2800" spc="-10"/>
              <a:t>THOUGHT</a:t>
            </a:r>
            <a:endParaRPr sz="2800"/>
          </a:p>
        </p:txBody>
      </p:sp>
      <p:sp>
        <p:nvSpPr>
          <p:cNvPr id="24" name="object 24"/>
          <p:cNvSpPr/>
          <p:nvPr/>
        </p:nvSpPr>
        <p:spPr>
          <a:xfrm>
            <a:off x="3581400" y="990600"/>
            <a:ext cx="762000" cy="685800"/>
          </a:xfrm>
          <a:custGeom>
            <a:avLst/>
            <a:gdLst/>
            <a:ahLst/>
            <a:cxnLst/>
            <a:rect l="l" t="t" r="r" b="b"/>
            <a:pathLst>
              <a:path w="762000" h="685800">
                <a:moveTo>
                  <a:pt x="381000" y="0"/>
                </a:moveTo>
                <a:lnTo>
                  <a:pt x="329296" y="3130"/>
                </a:lnTo>
                <a:lnTo>
                  <a:pt x="279708" y="12250"/>
                </a:lnTo>
                <a:lnTo>
                  <a:pt x="232689" y="26949"/>
                </a:lnTo>
                <a:lnTo>
                  <a:pt x="188693" y="46820"/>
                </a:lnTo>
                <a:lnTo>
                  <a:pt x="148174" y="71454"/>
                </a:lnTo>
                <a:lnTo>
                  <a:pt x="111585" y="100441"/>
                </a:lnTo>
                <a:lnTo>
                  <a:pt x="79380" y="133373"/>
                </a:lnTo>
                <a:lnTo>
                  <a:pt x="52013" y="169841"/>
                </a:lnTo>
                <a:lnTo>
                  <a:pt x="29938" y="209436"/>
                </a:lnTo>
                <a:lnTo>
                  <a:pt x="13608" y="251751"/>
                </a:lnTo>
                <a:lnTo>
                  <a:pt x="3477" y="296375"/>
                </a:lnTo>
                <a:lnTo>
                  <a:pt x="0" y="342900"/>
                </a:lnTo>
                <a:lnTo>
                  <a:pt x="3477" y="389424"/>
                </a:lnTo>
                <a:lnTo>
                  <a:pt x="13608" y="434048"/>
                </a:lnTo>
                <a:lnTo>
                  <a:pt x="29938" y="476363"/>
                </a:lnTo>
                <a:lnTo>
                  <a:pt x="52013" y="515958"/>
                </a:lnTo>
                <a:lnTo>
                  <a:pt x="79380" y="552426"/>
                </a:lnTo>
                <a:lnTo>
                  <a:pt x="111585" y="585358"/>
                </a:lnTo>
                <a:lnTo>
                  <a:pt x="148174" y="614345"/>
                </a:lnTo>
                <a:lnTo>
                  <a:pt x="188693" y="638979"/>
                </a:lnTo>
                <a:lnTo>
                  <a:pt x="232689" y="658850"/>
                </a:lnTo>
                <a:lnTo>
                  <a:pt x="279708" y="673549"/>
                </a:lnTo>
                <a:lnTo>
                  <a:pt x="329296" y="682669"/>
                </a:lnTo>
                <a:lnTo>
                  <a:pt x="381000" y="685800"/>
                </a:lnTo>
                <a:lnTo>
                  <a:pt x="432703" y="682669"/>
                </a:lnTo>
                <a:lnTo>
                  <a:pt x="482291" y="673549"/>
                </a:lnTo>
                <a:lnTo>
                  <a:pt x="529310" y="658850"/>
                </a:lnTo>
                <a:lnTo>
                  <a:pt x="573306" y="638979"/>
                </a:lnTo>
                <a:lnTo>
                  <a:pt x="613825" y="614345"/>
                </a:lnTo>
                <a:lnTo>
                  <a:pt x="650414" y="585358"/>
                </a:lnTo>
                <a:lnTo>
                  <a:pt x="682619" y="552426"/>
                </a:lnTo>
                <a:lnTo>
                  <a:pt x="709986" y="515958"/>
                </a:lnTo>
                <a:lnTo>
                  <a:pt x="732061" y="476363"/>
                </a:lnTo>
                <a:lnTo>
                  <a:pt x="748391" y="434048"/>
                </a:lnTo>
                <a:lnTo>
                  <a:pt x="758522" y="389424"/>
                </a:lnTo>
                <a:lnTo>
                  <a:pt x="762000" y="342900"/>
                </a:lnTo>
                <a:lnTo>
                  <a:pt x="758522" y="296375"/>
                </a:lnTo>
                <a:lnTo>
                  <a:pt x="748391" y="251751"/>
                </a:lnTo>
                <a:lnTo>
                  <a:pt x="732061" y="209436"/>
                </a:lnTo>
                <a:lnTo>
                  <a:pt x="709986" y="169841"/>
                </a:lnTo>
                <a:lnTo>
                  <a:pt x="682619" y="133373"/>
                </a:lnTo>
                <a:lnTo>
                  <a:pt x="650414" y="100441"/>
                </a:lnTo>
                <a:lnTo>
                  <a:pt x="613825" y="71454"/>
                </a:lnTo>
                <a:lnTo>
                  <a:pt x="573306" y="46820"/>
                </a:lnTo>
                <a:lnTo>
                  <a:pt x="529310" y="26949"/>
                </a:lnTo>
                <a:lnTo>
                  <a:pt x="482291" y="12250"/>
                </a:lnTo>
                <a:lnTo>
                  <a:pt x="432703" y="3130"/>
                </a:lnTo>
                <a:lnTo>
                  <a:pt x="381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81400" y="990600"/>
            <a:ext cx="762000" cy="685800"/>
          </a:xfrm>
          <a:custGeom>
            <a:avLst/>
            <a:gdLst/>
            <a:ahLst/>
            <a:cxnLst/>
            <a:rect l="l" t="t" r="r" b="b"/>
            <a:pathLst>
              <a:path w="762000" h="685800">
                <a:moveTo>
                  <a:pt x="0" y="342900"/>
                </a:moveTo>
                <a:lnTo>
                  <a:pt x="3477" y="296375"/>
                </a:lnTo>
                <a:lnTo>
                  <a:pt x="13608" y="251751"/>
                </a:lnTo>
                <a:lnTo>
                  <a:pt x="29938" y="209436"/>
                </a:lnTo>
                <a:lnTo>
                  <a:pt x="52013" y="169841"/>
                </a:lnTo>
                <a:lnTo>
                  <a:pt x="79380" y="133373"/>
                </a:lnTo>
                <a:lnTo>
                  <a:pt x="111585" y="100441"/>
                </a:lnTo>
                <a:lnTo>
                  <a:pt x="148174" y="71454"/>
                </a:lnTo>
                <a:lnTo>
                  <a:pt x="188693" y="46820"/>
                </a:lnTo>
                <a:lnTo>
                  <a:pt x="232689" y="26949"/>
                </a:lnTo>
                <a:lnTo>
                  <a:pt x="279708" y="12250"/>
                </a:lnTo>
                <a:lnTo>
                  <a:pt x="329296" y="3130"/>
                </a:lnTo>
                <a:lnTo>
                  <a:pt x="381000" y="0"/>
                </a:lnTo>
                <a:lnTo>
                  <a:pt x="432703" y="3130"/>
                </a:lnTo>
                <a:lnTo>
                  <a:pt x="482291" y="12250"/>
                </a:lnTo>
                <a:lnTo>
                  <a:pt x="529310" y="26949"/>
                </a:lnTo>
                <a:lnTo>
                  <a:pt x="573306" y="46820"/>
                </a:lnTo>
                <a:lnTo>
                  <a:pt x="613825" y="71454"/>
                </a:lnTo>
                <a:lnTo>
                  <a:pt x="650414" y="100441"/>
                </a:lnTo>
                <a:lnTo>
                  <a:pt x="682619" y="133373"/>
                </a:lnTo>
                <a:lnTo>
                  <a:pt x="709986" y="169841"/>
                </a:lnTo>
                <a:lnTo>
                  <a:pt x="732061" y="209436"/>
                </a:lnTo>
                <a:lnTo>
                  <a:pt x="748391" y="251751"/>
                </a:lnTo>
                <a:lnTo>
                  <a:pt x="758522" y="296375"/>
                </a:lnTo>
                <a:lnTo>
                  <a:pt x="762000" y="342900"/>
                </a:lnTo>
                <a:lnTo>
                  <a:pt x="758522" y="389424"/>
                </a:lnTo>
                <a:lnTo>
                  <a:pt x="748391" y="434048"/>
                </a:lnTo>
                <a:lnTo>
                  <a:pt x="732061" y="476363"/>
                </a:lnTo>
                <a:lnTo>
                  <a:pt x="709986" y="515958"/>
                </a:lnTo>
                <a:lnTo>
                  <a:pt x="682619" y="552426"/>
                </a:lnTo>
                <a:lnTo>
                  <a:pt x="650414" y="585358"/>
                </a:lnTo>
                <a:lnTo>
                  <a:pt x="613825" y="614345"/>
                </a:lnTo>
                <a:lnTo>
                  <a:pt x="573306" y="638979"/>
                </a:lnTo>
                <a:lnTo>
                  <a:pt x="529310" y="658850"/>
                </a:lnTo>
                <a:lnTo>
                  <a:pt x="482291" y="673549"/>
                </a:lnTo>
                <a:lnTo>
                  <a:pt x="432703" y="682669"/>
                </a:lnTo>
                <a:lnTo>
                  <a:pt x="381000" y="685800"/>
                </a:lnTo>
                <a:lnTo>
                  <a:pt x="329296" y="682669"/>
                </a:lnTo>
                <a:lnTo>
                  <a:pt x="279708" y="673549"/>
                </a:lnTo>
                <a:lnTo>
                  <a:pt x="232689" y="658850"/>
                </a:lnTo>
                <a:lnTo>
                  <a:pt x="188693" y="638979"/>
                </a:lnTo>
                <a:lnTo>
                  <a:pt x="148174" y="614345"/>
                </a:lnTo>
                <a:lnTo>
                  <a:pt x="111585" y="585358"/>
                </a:lnTo>
                <a:lnTo>
                  <a:pt x="79380" y="552426"/>
                </a:lnTo>
                <a:lnTo>
                  <a:pt x="52013" y="515958"/>
                </a:lnTo>
                <a:lnTo>
                  <a:pt x="29938" y="476363"/>
                </a:lnTo>
                <a:lnTo>
                  <a:pt x="13608" y="434048"/>
                </a:lnTo>
                <a:lnTo>
                  <a:pt x="3477" y="389424"/>
                </a:lnTo>
                <a:lnTo>
                  <a:pt x="0" y="342900"/>
                </a:lnTo>
                <a:close/>
              </a:path>
            </a:pathLst>
          </a:custGeom>
          <a:ln w="25400">
            <a:solidFill>
              <a:srgbClr val="88A3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08805" y="1208277"/>
            <a:ext cx="1219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93082" y="1017778"/>
            <a:ext cx="1267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0" marR="5080" indent="-413384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Arial"/>
                <a:cs typeface="Arial"/>
              </a:rPr>
              <a:t>số </a:t>
            </a:r>
            <a:r>
              <a:rPr sz="1800" spc="-20">
                <a:latin typeface="Arial"/>
                <a:cs typeface="Arial"/>
              </a:rPr>
              <a:t>Tuấn</a:t>
            </a:r>
            <a:r>
              <a:rPr sz="1800" spc="-135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quá  </a:t>
            </a:r>
            <a:r>
              <a:rPr sz="1800" spc="-5">
                <a:latin typeface="Arial"/>
                <a:cs typeface="Arial"/>
              </a:rPr>
              <a:t>may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29000" y="838200"/>
            <a:ext cx="3200400" cy="990600"/>
          </a:xfrm>
          <a:custGeom>
            <a:avLst/>
            <a:gdLst/>
            <a:ahLst/>
            <a:cxnLst/>
            <a:rect l="l" t="t" r="r" b="b"/>
            <a:pathLst>
              <a:path w="3200400" h="990600">
                <a:moveTo>
                  <a:pt x="0" y="990600"/>
                </a:moveTo>
                <a:lnTo>
                  <a:pt x="3200400" y="990600"/>
                </a:lnTo>
                <a:lnTo>
                  <a:pt x="32004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037834" y="853185"/>
            <a:ext cx="4318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400" b="1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5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23559" y="676655"/>
            <a:ext cx="1245108" cy="1031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203450" y="5874333"/>
            <a:ext cx="1644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4233" y="5917197"/>
            <a:ext cx="1318260" cy="55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 marR="5080" indent="-388620">
              <a:lnSpc>
                <a:spcPts val="2160"/>
              </a:lnSpc>
            </a:pPr>
            <a:r>
              <a:rPr sz="1800" spc="-5">
                <a:latin typeface="Arial"/>
                <a:cs typeface="Arial"/>
              </a:rPr>
              <a:t>em </a:t>
            </a:r>
            <a:r>
              <a:rPr sz="1800" spc="-10">
                <a:latin typeface="Arial"/>
                <a:cs typeface="Arial"/>
              </a:rPr>
              <a:t>quyết</a:t>
            </a:r>
            <a:r>
              <a:rPr sz="1800" spc="-70">
                <a:latin typeface="Arial"/>
                <a:cs typeface="Arial"/>
              </a:rPr>
              <a:t> </a:t>
            </a:r>
            <a:r>
              <a:rPr sz="1800" spc="-5">
                <a:latin typeface="Arial"/>
                <a:cs typeface="Arial"/>
              </a:rPr>
              <a:t>lấy  </a:t>
            </a:r>
            <a:r>
              <a:rPr sz="1800" spc="-20">
                <a:latin typeface="Arial"/>
                <a:cs typeface="Arial"/>
              </a:rPr>
              <a:t>Tuấn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52284" y="6064833"/>
            <a:ext cx="1644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Chỗ dành sẵn cho Số hiệu Bản chiếu 34">
            <a:extLst>
              <a:ext uri="{FF2B5EF4-FFF2-40B4-BE49-F238E27FC236}">
                <a16:creationId xmlns:a16="http://schemas.microsoft.com/office/drawing/2014/main" id="{842DBDF8-0BD4-42C6-8E23-E8A71FA203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799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9897" y="356235"/>
            <a:ext cx="570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kumimoji="0" lang="en-GB" sz="2800" b="0" i="0" u="none" strike="noStrike" kern="0" cap="none" spc="-10" normalizeH="0" baseline="0" noProof="0">
                <a:ln>
                  <a:noFill/>
                </a:ln>
                <a:solidFill>
                  <a:srgbClr val="775F54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DEPENDENCY </a:t>
            </a:r>
            <a:r>
              <a:rPr kumimoji="0" lang="en-GB" sz="2800" b="0" i="0" u="none" strike="noStrike" kern="0" cap="none" spc="-5" normalizeH="0" baseline="0" noProof="0">
                <a:ln>
                  <a:noFill/>
                </a:ln>
                <a:solidFill>
                  <a:srgbClr val="775F54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&amp;</a:t>
            </a:r>
            <a:r>
              <a:rPr kumimoji="0" lang="en-GB" sz="2800" b="0" i="0" u="none" strike="noStrike" kern="0" cap="none" spc="10" normalizeH="0" baseline="0" noProof="0">
                <a:ln>
                  <a:noFill/>
                </a:ln>
                <a:solidFill>
                  <a:srgbClr val="775F54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GB" sz="2800" b="0" i="0" u="none" strike="noStrike" kern="0" cap="none" spc="-10" normalizeH="0" baseline="0" noProof="0">
                <a:ln>
                  <a:noFill/>
                </a:ln>
                <a:solidFill>
                  <a:srgbClr val="775F54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DOWNGRADING</a:t>
            </a:r>
            <a:endParaRPr lang="en-GB"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358" y="1676400"/>
            <a:ext cx="8924290" cy="25133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spc="-5">
                <a:latin typeface="Arial"/>
                <a:cs typeface="Arial"/>
              </a:rPr>
              <a:t>I’ve done </a:t>
            </a:r>
            <a:r>
              <a:rPr sz="2400" i="1">
                <a:latin typeface="Arial"/>
                <a:cs typeface="Arial"/>
              </a:rPr>
              <a:t>thorough research, </a:t>
            </a:r>
            <a:r>
              <a:rPr sz="2400" i="1" spc="-5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2400" i="1" spc="-5">
                <a:latin typeface="Arial"/>
                <a:cs typeface="Arial"/>
              </a:rPr>
              <a:t>all </a:t>
            </a:r>
            <a:r>
              <a:rPr sz="2400" i="1">
                <a:latin typeface="Arial"/>
                <a:cs typeface="Arial"/>
              </a:rPr>
              <a:t>I </a:t>
            </a:r>
            <a:r>
              <a:rPr sz="2400" i="1" spc="-5">
                <a:latin typeface="Arial"/>
                <a:cs typeface="Arial"/>
              </a:rPr>
              <a:t>could </a:t>
            </a:r>
            <a:r>
              <a:rPr sz="2400" i="1">
                <a:latin typeface="Arial"/>
                <a:cs typeface="Arial"/>
              </a:rPr>
              <a:t>find</a:t>
            </a:r>
            <a:r>
              <a:rPr sz="2400" i="1" spc="25">
                <a:latin typeface="Arial"/>
                <a:cs typeface="Arial"/>
              </a:rPr>
              <a:t> </a:t>
            </a:r>
            <a:r>
              <a:rPr sz="2400" i="1" spc="-5">
                <a:latin typeface="Arial"/>
                <a:cs typeface="Arial"/>
              </a:rPr>
              <a:t>is…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i="1">
                <a:latin typeface="Arial"/>
                <a:cs typeface="Arial"/>
              </a:rPr>
              <a:t>vs. </a:t>
            </a:r>
            <a:r>
              <a:rPr sz="2400">
                <a:latin typeface="Arial"/>
                <a:cs typeface="Arial"/>
              </a:rPr>
              <a:t>I’ve </a:t>
            </a:r>
            <a:r>
              <a:rPr sz="2400" spc="-5">
                <a:latin typeface="Arial"/>
                <a:cs typeface="Arial"/>
              </a:rPr>
              <a:t>done </a:t>
            </a:r>
            <a:r>
              <a:rPr sz="2400">
                <a:latin typeface="Arial"/>
                <a:cs typeface="Arial"/>
              </a:rPr>
              <a:t>thorough research,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through which </a:t>
            </a:r>
            <a:r>
              <a:rPr sz="2400" spc="-5">
                <a:latin typeface="Arial"/>
                <a:cs typeface="Arial"/>
              </a:rPr>
              <a:t>all </a:t>
            </a:r>
            <a:r>
              <a:rPr sz="2400">
                <a:latin typeface="Arial"/>
                <a:cs typeface="Arial"/>
              </a:rPr>
              <a:t>I </a:t>
            </a:r>
            <a:r>
              <a:rPr sz="2400" spc="-5">
                <a:latin typeface="Arial"/>
                <a:cs typeface="Arial"/>
              </a:rPr>
              <a:t>could </a:t>
            </a:r>
            <a:r>
              <a:rPr sz="2400">
                <a:latin typeface="Arial"/>
                <a:cs typeface="Arial"/>
              </a:rPr>
              <a:t>find</a:t>
            </a:r>
            <a:r>
              <a:rPr sz="2400" spc="1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is…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i="1">
                <a:latin typeface="Arial"/>
                <a:cs typeface="Arial"/>
              </a:rPr>
              <a:t>vs.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Having done </a:t>
            </a:r>
            <a:r>
              <a:rPr sz="2400">
                <a:latin typeface="Arial"/>
                <a:cs typeface="Arial"/>
              </a:rPr>
              <a:t>thorough research, </a:t>
            </a:r>
            <a:r>
              <a:rPr sz="2400" spc="-5">
                <a:latin typeface="Arial"/>
                <a:cs typeface="Arial"/>
              </a:rPr>
              <a:t>all </a:t>
            </a:r>
            <a:r>
              <a:rPr sz="2400">
                <a:latin typeface="Arial"/>
                <a:cs typeface="Arial"/>
              </a:rPr>
              <a:t>I </a:t>
            </a:r>
            <a:r>
              <a:rPr sz="2400" spc="-5">
                <a:latin typeface="Arial"/>
                <a:cs typeface="Arial"/>
              </a:rPr>
              <a:t>could </a:t>
            </a:r>
            <a:r>
              <a:rPr sz="2400">
                <a:latin typeface="Arial"/>
                <a:cs typeface="Arial"/>
              </a:rPr>
              <a:t>find</a:t>
            </a:r>
            <a:r>
              <a:rPr sz="2400" spc="2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is…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Arial"/>
              <a:cs typeface="Arial"/>
            </a:endParaRPr>
          </a:p>
          <a:p>
            <a:pPr marL="756285" marR="1202055" indent="-287020">
              <a:lnSpc>
                <a:spcPct val="100000"/>
              </a:lnSpc>
            </a:pPr>
            <a:r>
              <a:rPr sz="2400">
                <a:latin typeface="Arial"/>
                <a:cs typeface="Arial"/>
              </a:rPr>
              <a:t>– </a:t>
            </a:r>
            <a:r>
              <a:rPr sz="2400" i="1">
                <a:latin typeface="Arial"/>
                <a:cs typeface="Arial"/>
              </a:rPr>
              <a:t>vs. </a:t>
            </a:r>
            <a:r>
              <a:rPr sz="2400" b="1" spc="-5">
                <a:latin typeface="Arial"/>
                <a:cs typeface="Arial"/>
              </a:rPr>
              <a:t>All </a:t>
            </a:r>
            <a:r>
              <a:rPr sz="2400" b="1">
                <a:latin typeface="Arial"/>
                <a:cs typeface="Arial"/>
              </a:rPr>
              <a:t>I </a:t>
            </a:r>
            <a:r>
              <a:rPr sz="2400" b="1" spc="-5">
                <a:latin typeface="Arial"/>
                <a:cs typeface="Arial"/>
              </a:rPr>
              <a:t>could </a:t>
            </a:r>
            <a:r>
              <a:rPr sz="2400" b="1">
                <a:latin typeface="Arial"/>
                <a:cs typeface="Arial"/>
              </a:rPr>
              <a:t>find</a:t>
            </a:r>
            <a:r>
              <a:rPr sz="2400">
                <a:latin typeface="Arial"/>
                <a:cs typeface="Arial"/>
              </a:rPr>
              <a:t>,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having done </a:t>
            </a:r>
            <a:r>
              <a:rPr sz="2400" spc="-5">
                <a:latin typeface="Arial"/>
                <a:cs typeface="Arial"/>
              </a:rPr>
              <a:t>thorough research  </a:t>
            </a:r>
            <a:r>
              <a:rPr sz="2400">
                <a:latin typeface="Arial"/>
                <a:cs typeface="Arial"/>
              </a:rPr>
              <a:t>[</a:t>
            </a:r>
            <a:r>
              <a:rPr sz="2000" b="1">
                <a:latin typeface="Arial"/>
                <a:cs typeface="Arial"/>
              </a:rPr>
              <a:t>embedded</a:t>
            </a:r>
            <a:r>
              <a:rPr sz="2400">
                <a:latin typeface="Arial"/>
                <a:cs typeface="Arial"/>
              </a:rPr>
              <a:t>],</a:t>
            </a:r>
            <a:r>
              <a:rPr sz="2400" spc="-5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is…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8800" y="3124200"/>
            <a:ext cx="2219960" cy="421005"/>
          </a:xfrm>
          <a:custGeom>
            <a:avLst/>
            <a:gdLst/>
            <a:ahLst/>
            <a:cxnLst/>
            <a:rect l="l" t="t" r="r" b="b"/>
            <a:pathLst>
              <a:path w="2219960" h="421005">
                <a:moveTo>
                  <a:pt x="2144172" y="370803"/>
                </a:moveTo>
                <a:lnTo>
                  <a:pt x="2127758" y="420624"/>
                </a:lnTo>
                <a:lnTo>
                  <a:pt x="2219960" y="384175"/>
                </a:lnTo>
                <a:lnTo>
                  <a:pt x="2214105" y="374776"/>
                </a:lnTo>
                <a:lnTo>
                  <a:pt x="2156206" y="374776"/>
                </a:lnTo>
                <a:lnTo>
                  <a:pt x="2144172" y="370803"/>
                </a:lnTo>
                <a:close/>
              </a:path>
              <a:path w="2219960" h="421005">
                <a:moveTo>
                  <a:pt x="2151121" y="349713"/>
                </a:moveTo>
                <a:lnTo>
                  <a:pt x="2144172" y="370803"/>
                </a:lnTo>
                <a:lnTo>
                  <a:pt x="2156206" y="374776"/>
                </a:lnTo>
                <a:lnTo>
                  <a:pt x="2163191" y="353694"/>
                </a:lnTo>
                <a:lnTo>
                  <a:pt x="2151121" y="349713"/>
                </a:lnTo>
                <a:close/>
              </a:path>
              <a:path w="2219960" h="421005">
                <a:moveTo>
                  <a:pt x="2167509" y="299974"/>
                </a:moveTo>
                <a:lnTo>
                  <a:pt x="2151121" y="349713"/>
                </a:lnTo>
                <a:lnTo>
                  <a:pt x="2163191" y="353694"/>
                </a:lnTo>
                <a:lnTo>
                  <a:pt x="2156206" y="374776"/>
                </a:lnTo>
                <a:lnTo>
                  <a:pt x="2214105" y="374776"/>
                </a:lnTo>
                <a:lnTo>
                  <a:pt x="2167509" y="299974"/>
                </a:lnTo>
                <a:close/>
              </a:path>
              <a:path w="2219960" h="421005">
                <a:moveTo>
                  <a:pt x="977074" y="22225"/>
                </a:moveTo>
                <a:lnTo>
                  <a:pt x="735076" y="22225"/>
                </a:lnTo>
                <a:lnTo>
                  <a:pt x="770001" y="22987"/>
                </a:lnTo>
                <a:lnTo>
                  <a:pt x="805815" y="24891"/>
                </a:lnTo>
                <a:lnTo>
                  <a:pt x="880745" y="31623"/>
                </a:lnTo>
                <a:lnTo>
                  <a:pt x="919734" y="36449"/>
                </a:lnTo>
                <a:lnTo>
                  <a:pt x="959611" y="42037"/>
                </a:lnTo>
                <a:lnTo>
                  <a:pt x="1000505" y="48513"/>
                </a:lnTo>
                <a:lnTo>
                  <a:pt x="1042289" y="55879"/>
                </a:lnTo>
                <a:lnTo>
                  <a:pt x="1084834" y="64007"/>
                </a:lnTo>
                <a:lnTo>
                  <a:pt x="1128267" y="72898"/>
                </a:lnTo>
                <a:lnTo>
                  <a:pt x="1217295" y="92837"/>
                </a:lnTo>
                <a:lnTo>
                  <a:pt x="1262888" y="103758"/>
                </a:lnTo>
                <a:lnTo>
                  <a:pt x="1309242" y="115442"/>
                </a:lnTo>
                <a:lnTo>
                  <a:pt x="1403730" y="140462"/>
                </a:lnTo>
                <a:lnTo>
                  <a:pt x="1500378" y="167512"/>
                </a:lnTo>
                <a:lnTo>
                  <a:pt x="1599057" y="196468"/>
                </a:lnTo>
                <a:lnTo>
                  <a:pt x="1801114" y="259079"/>
                </a:lnTo>
                <a:lnTo>
                  <a:pt x="2144172" y="370803"/>
                </a:lnTo>
                <a:lnTo>
                  <a:pt x="2151121" y="349713"/>
                </a:lnTo>
                <a:lnTo>
                  <a:pt x="1807717" y="237870"/>
                </a:lnTo>
                <a:lnTo>
                  <a:pt x="1605280" y="175260"/>
                </a:lnTo>
                <a:lnTo>
                  <a:pt x="1506347" y="146050"/>
                </a:lnTo>
                <a:lnTo>
                  <a:pt x="1409446" y="118871"/>
                </a:lnTo>
                <a:lnTo>
                  <a:pt x="1314577" y="93852"/>
                </a:lnTo>
                <a:lnTo>
                  <a:pt x="1268095" y="82168"/>
                </a:lnTo>
                <a:lnTo>
                  <a:pt x="1177163" y="60832"/>
                </a:lnTo>
                <a:lnTo>
                  <a:pt x="1132713" y="51180"/>
                </a:lnTo>
                <a:lnTo>
                  <a:pt x="1089024" y="42163"/>
                </a:lnTo>
                <a:lnTo>
                  <a:pt x="1046098" y="33908"/>
                </a:lnTo>
                <a:lnTo>
                  <a:pt x="1004061" y="26542"/>
                </a:lnTo>
                <a:lnTo>
                  <a:pt x="977074" y="22225"/>
                </a:lnTo>
                <a:close/>
              </a:path>
              <a:path w="2219960" h="421005">
                <a:moveTo>
                  <a:pt x="735076" y="0"/>
                </a:moveTo>
                <a:lnTo>
                  <a:pt x="667258" y="1269"/>
                </a:lnTo>
                <a:lnTo>
                  <a:pt x="603885" y="6857"/>
                </a:lnTo>
                <a:lnTo>
                  <a:pt x="544067" y="16001"/>
                </a:lnTo>
                <a:lnTo>
                  <a:pt x="488188" y="28828"/>
                </a:lnTo>
                <a:lnTo>
                  <a:pt x="435355" y="44703"/>
                </a:lnTo>
                <a:lnTo>
                  <a:pt x="385698" y="63626"/>
                </a:lnTo>
                <a:lnTo>
                  <a:pt x="338963" y="85216"/>
                </a:lnTo>
                <a:lnTo>
                  <a:pt x="294513" y="109219"/>
                </a:lnTo>
                <a:lnTo>
                  <a:pt x="252603" y="135381"/>
                </a:lnTo>
                <a:lnTo>
                  <a:pt x="212725" y="163321"/>
                </a:lnTo>
                <a:lnTo>
                  <a:pt x="174497" y="192912"/>
                </a:lnTo>
                <a:lnTo>
                  <a:pt x="137794" y="223646"/>
                </a:lnTo>
                <a:lnTo>
                  <a:pt x="102234" y="255524"/>
                </a:lnTo>
                <a:lnTo>
                  <a:pt x="67563" y="288036"/>
                </a:lnTo>
                <a:lnTo>
                  <a:pt x="0" y="354202"/>
                </a:lnTo>
                <a:lnTo>
                  <a:pt x="15493" y="370077"/>
                </a:lnTo>
                <a:lnTo>
                  <a:pt x="83184" y="303911"/>
                </a:lnTo>
                <a:lnTo>
                  <a:pt x="117475" y="271652"/>
                </a:lnTo>
                <a:lnTo>
                  <a:pt x="152653" y="240283"/>
                </a:lnTo>
                <a:lnTo>
                  <a:pt x="188849" y="209930"/>
                </a:lnTo>
                <a:lnTo>
                  <a:pt x="226313" y="180975"/>
                </a:lnTo>
                <a:lnTo>
                  <a:pt x="265430" y="153669"/>
                </a:lnTo>
                <a:lnTo>
                  <a:pt x="306324" y="128142"/>
                </a:lnTo>
                <a:lnTo>
                  <a:pt x="349249" y="104901"/>
                </a:lnTo>
                <a:lnTo>
                  <a:pt x="394716" y="83946"/>
                </a:lnTo>
                <a:lnTo>
                  <a:pt x="442848" y="65658"/>
                </a:lnTo>
                <a:lnTo>
                  <a:pt x="494157" y="50164"/>
                </a:lnTo>
                <a:lnTo>
                  <a:pt x="548640" y="37718"/>
                </a:lnTo>
                <a:lnTo>
                  <a:pt x="606805" y="28828"/>
                </a:lnTo>
                <a:lnTo>
                  <a:pt x="668909" y="23494"/>
                </a:lnTo>
                <a:lnTo>
                  <a:pt x="977074" y="22225"/>
                </a:lnTo>
                <a:lnTo>
                  <a:pt x="962786" y="19938"/>
                </a:lnTo>
                <a:lnTo>
                  <a:pt x="922401" y="14350"/>
                </a:lnTo>
                <a:lnTo>
                  <a:pt x="883030" y="9525"/>
                </a:lnTo>
                <a:lnTo>
                  <a:pt x="844549" y="5587"/>
                </a:lnTo>
                <a:lnTo>
                  <a:pt x="770509" y="888"/>
                </a:lnTo>
                <a:lnTo>
                  <a:pt x="73507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8579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665" y="1660460"/>
            <a:ext cx="8916670" cy="433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544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>
                <a:latin typeface="Arial"/>
                <a:cs typeface="Arial"/>
              </a:rPr>
              <a:t>I </a:t>
            </a:r>
            <a:r>
              <a:rPr sz="2400" i="1" spc="-5">
                <a:latin typeface="Arial"/>
                <a:cs typeface="Arial"/>
              </a:rPr>
              <a:t>was surprised that this is </a:t>
            </a:r>
            <a:r>
              <a:rPr sz="2400" i="1">
                <a:latin typeface="Arial"/>
                <a:cs typeface="Arial"/>
              </a:rPr>
              <a:t>from </a:t>
            </a:r>
            <a:r>
              <a:rPr sz="2400" i="1" spc="-5">
                <a:latin typeface="Arial"/>
                <a:cs typeface="Arial"/>
              </a:rPr>
              <a:t>a Pulitzer Prize winner </a:t>
            </a:r>
            <a:r>
              <a:rPr sz="2400" i="1" spc="-5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2400" i="1" spc="-5">
                <a:latin typeface="Arial"/>
                <a:cs typeface="Arial"/>
              </a:rPr>
              <a:t>a  Stanford professor. </a:t>
            </a:r>
            <a:endParaRPr lang="en-US" sz="2400" i="1" spc="-5">
              <a:latin typeface="Arial"/>
              <a:cs typeface="Arial"/>
            </a:endParaRPr>
          </a:p>
          <a:p>
            <a:pPr marL="355600" marR="38544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Arial"/>
                <a:cs typeface="Arial"/>
              </a:rPr>
              <a:t>[</a:t>
            </a:r>
            <a:r>
              <a:rPr sz="2000" b="1" spc="-5">
                <a:latin typeface="Arial"/>
                <a:cs typeface="Arial"/>
              </a:rPr>
              <a:t>ambiguity</a:t>
            </a:r>
            <a:r>
              <a:rPr sz="2000" spc="-5">
                <a:latin typeface="Arial"/>
                <a:cs typeface="Arial"/>
              </a:rPr>
              <a:t>: </a:t>
            </a:r>
            <a:r>
              <a:rPr sz="2000">
                <a:latin typeface="Arial"/>
                <a:cs typeface="Arial"/>
              </a:rPr>
              <a:t>one person or</a:t>
            </a:r>
            <a:r>
              <a:rPr sz="2000" spc="-6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two?</a:t>
            </a:r>
            <a:r>
              <a:rPr sz="2400">
                <a:latin typeface="Arial"/>
                <a:cs typeface="Arial"/>
              </a:rPr>
              <a:t>]</a:t>
            </a: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</a:pPr>
            <a:r>
              <a:rPr sz="2400" i="1">
                <a:latin typeface="Arial"/>
                <a:cs typeface="Arial"/>
              </a:rPr>
              <a:t>vs. </a:t>
            </a:r>
            <a:r>
              <a:rPr sz="2400">
                <a:latin typeface="Arial"/>
                <a:cs typeface="Arial"/>
              </a:rPr>
              <a:t>I </a:t>
            </a:r>
            <a:r>
              <a:rPr sz="2400" spc="-5">
                <a:latin typeface="Arial"/>
                <a:cs typeface="Arial"/>
              </a:rPr>
              <a:t>was surprised </a:t>
            </a:r>
            <a:r>
              <a:rPr sz="2400">
                <a:latin typeface="Arial"/>
                <a:cs typeface="Arial"/>
              </a:rPr>
              <a:t>that this </a:t>
            </a:r>
            <a:r>
              <a:rPr sz="2400" spc="-5">
                <a:latin typeface="Arial"/>
                <a:cs typeface="Arial"/>
              </a:rPr>
              <a:t>is </a:t>
            </a:r>
            <a:r>
              <a:rPr sz="2400">
                <a:latin typeface="Arial"/>
                <a:cs typeface="Arial"/>
              </a:rPr>
              <a:t>from </a:t>
            </a:r>
            <a:r>
              <a:rPr sz="2400" spc="-5">
                <a:latin typeface="Arial"/>
                <a:cs typeface="Arial"/>
              </a:rPr>
              <a:t>a </a:t>
            </a:r>
            <a:r>
              <a:rPr sz="2400">
                <a:latin typeface="Arial"/>
                <a:cs typeface="Arial"/>
              </a:rPr>
              <a:t>Stanford </a:t>
            </a:r>
            <a:r>
              <a:rPr sz="2400" spc="-5">
                <a:latin typeface="Arial"/>
                <a:cs typeface="Arial"/>
              </a:rPr>
              <a:t>professor,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who won  a</a:t>
            </a:r>
            <a:r>
              <a:rPr sz="2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Pulitzer</a:t>
            </a:r>
            <a:r>
              <a:rPr sz="2400" spc="-5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i="1" spc="-5">
                <a:latin typeface="Arial"/>
                <a:cs typeface="Arial"/>
              </a:rPr>
              <a:t>vs. </a:t>
            </a:r>
            <a:r>
              <a:rPr sz="2400">
                <a:latin typeface="Arial"/>
                <a:cs typeface="Arial"/>
              </a:rPr>
              <a:t>I </a:t>
            </a:r>
            <a:r>
              <a:rPr sz="2400" spc="-5">
                <a:latin typeface="Arial"/>
                <a:cs typeface="Arial"/>
              </a:rPr>
              <a:t>was surprised </a:t>
            </a:r>
            <a:r>
              <a:rPr sz="2400">
                <a:latin typeface="Arial"/>
                <a:cs typeface="Arial"/>
              </a:rPr>
              <a:t>that </a:t>
            </a:r>
            <a:r>
              <a:rPr sz="2400" spc="-5">
                <a:latin typeface="Arial"/>
                <a:cs typeface="Arial"/>
              </a:rPr>
              <a:t>this </a:t>
            </a:r>
            <a:r>
              <a:rPr sz="2400">
                <a:latin typeface="Arial"/>
                <a:cs typeface="Arial"/>
              </a:rPr>
              <a:t>is from a </a:t>
            </a:r>
            <a:r>
              <a:rPr sz="2400" spc="-5">
                <a:latin typeface="Arial"/>
                <a:cs typeface="Arial"/>
              </a:rPr>
              <a:t>Pulitzer winner,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who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400" spc="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also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>
                <a:latin typeface="Arial"/>
                <a:cs typeface="Arial"/>
              </a:rPr>
              <a:t>[</a:t>
            </a:r>
            <a:r>
              <a:rPr sz="2000" b="1">
                <a:latin typeface="Arial"/>
                <a:cs typeface="Arial"/>
              </a:rPr>
              <a:t>sub </a:t>
            </a:r>
            <a:r>
              <a:rPr sz="2000">
                <a:latin typeface="Arial"/>
                <a:cs typeface="Arial"/>
              </a:rPr>
              <a:t>+ AMPLIFICATION</a:t>
            </a:r>
            <a:r>
              <a:rPr sz="2400">
                <a:latin typeface="Arial"/>
                <a:cs typeface="Arial"/>
              </a:rPr>
              <a:t>]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Stanford</a:t>
            </a:r>
            <a:r>
              <a:rPr sz="2400" spc="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professor</a:t>
            </a:r>
            <a:r>
              <a:rPr sz="240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Arial"/>
              <a:cs typeface="Arial"/>
            </a:endParaRPr>
          </a:p>
          <a:p>
            <a:pPr marL="355600" marR="429259" indent="-342900">
              <a:lnSpc>
                <a:spcPct val="100000"/>
              </a:lnSpc>
            </a:pPr>
            <a:r>
              <a:rPr sz="2400" i="1">
                <a:latin typeface="Arial"/>
                <a:cs typeface="Arial"/>
              </a:rPr>
              <a:t>vs. </a:t>
            </a:r>
            <a:r>
              <a:rPr sz="2400" b="1">
                <a:latin typeface="Arial"/>
                <a:cs typeface="Arial"/>
              </a:rPr>
              <a:t>This </a:t>
            </a:r>
            <a:r>
              <a:rPr sz="2400" spc="-5">
                <a:latin typeface="Arial"/>
                <a:cs typeface="Arial"/>
              </a:rPr>
              <a:t>is </a:t>
            </a:r>
            <a:r>
              <a:rPr sz="2400">
                <a:latin typeface="Arial"/>
                <a:cs typeface="Arial"/>
              </a:rPr>
              <a:t>from ─ </a:t>
            </a:r>
            <a:r>
              <a:rPr sz="2400" spc="-5">
                <a:latin typeface="Arial"/>
                <a:cs typeface="Arial"/>
              </a:rPr>
              <a:t>it </a:t>
            </a:r>
            <a:r>
              <a:rPr sz="2400">
                <a:latin typeface="Arial"/>
                <a:cs typeface="Arial"/>
              </a:rPr>
              <a:t>came </a:t>
            </a:r>
            <a:r>
              <a:rPr sz="2400" spc="-5">
                <a:latin typeface="Arial"/>
                <a:cs typeface="Arial"/>
              </a:rPr>
              <a:t>as </a:t>
            </a:r>
            <a:r>
              <a:rPr sz="2400">
                <a:latin typeface="Arial"/>
                <a:cs typeface="Arial"/>
              </a:rPr>
              <a:t>a surprise to me [</a:t>
            </a:r>
            <a:r>
              <a:rPr sz="2000" b="1">
                <a:latin typeface="Arial"/>
                <a:cs typeface="Arial"/>
              </a:rPr>
              <a:t>embedded</a:t>
            </a:r>
            <a:r>
              <a:rPr sz="2400">
                <a:latin typeface="Arial"/>
                <a:cs typeface="Arial"/>
              </a:rPr>
              <a:t>] ─ a  </a:t>
            </a:r>
            <a:r>
              <a:rPr sz="2400" spc="-5">
                <a:latin typeface="Arial"/>
                <a:cs typeface="Arial"/>
              </a:rPr>
              <a:t>Pulitzer winner,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who is also </a:t>
            </a:r>
            <a:r>
              <a:rPr sz="2400">
                <a:latin typeface="Arial"/>
                <a:cs typeface="Arial"/>
              </a:rPr>
              <a:t>[</a:t>
            </a:r>
            <a:r>
              <a:rPr sz="2000" b="1">
                <a:latin typeface="Arial"/>
                <a:cs typeface="Arial"/>
              </a:rPr>
              <a:t>sub </a:t>
            </a:r>
            <a:r>
              <a:rPr sz="2000">
                <a:latin typeface="Arial"/>
                <a:cs typeface="Arial"/>
              </a:rPr>
              <a:t>+ AMPLIFICATION</a:t>
            </a:r>
            <a:r>
              <a:rPr sz="2400">
                <a:latin typeface="Arial"/>
                <a:cs typeface="Arial"/>
              </a:rPr>
              <a:t>]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Stanford  professor</a:t>
            </a:r>
            <a:r>
              <a:rPr sz="2400">
                <a:latin typeface="Arial"/>
                <a:cs typeface="Arial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914400" y="4572000"/>
            <a:ext cx="2068195" cy="419100"/>
          </a:xfrm>
          <a:custGeom>
            <a:avLst/>
            <a:gdLst/>
            <a:ahLst/>
            <a:cxnLst/>
            <a:rect l="l" t="t" r="r" b="b"/>
            <a:pathLst>
              <a:path w="2068195" h="419100">
                <a:moveTo>
                  <a:pt x="1992410" y="369154"/>
                </a:moveTo>
                <a:lnTo>
                  <a:pt x="1974900" y="418591"/>
                </a:lnTo>
                <a:lnTo>
                  <a:pt x="2067864" y="384175"/>
                </a:lnTo>
                <a:lnTo>
                  <a:pt x="2061471" y="373379"/>
                </a:lnTo>
                <a:lnTo>
                  <a:pt x="2004364" y="373379"/>
                </a:lnTo>
                <a:lnTo>
                  <a:pt x="1992410" y="369154"/>
                </a:lnTo>
                <a:close/>
              </a:path>
              <a:path w="2068195" h="419100">
                <a:moveTo>
                  <a:pt x="1999793" y="348310"/>
                </a:moveTo>
                <a:lnTo>
                  <a:pt x="1992410" y="369154"/>
                </a:lnTo>
                <a:lnTo>
                  <a:pt x="2004364" y="373379"/>
                </a:lnTo>
                <a:lnTo>
                  <a:pt x="2011730" y="352551"/>
                </a:lnTo>
                <a:lnTo>
                  <a:pt x="1999793" y="348310"/>
                </a:lnTo>
                <a:close/>
              </a:path>
              <a:path w="2068195" h="419100">
                <a:moveTo>
                  <a:pt x="2017318" y="298830"/>
                </a:moveTo>
                <a:lnTo>
                  <a:pt x="1999793" y="348310"/>
                </a:lnTo>
                <a:lnTo>
                  <a:pt x="2011730" y="352551"/>
                </a:lnTo>
                <a:lnTo>
                  <a:pt x="2004364" y="373379"/>
                </a:lnTo>
                <a:lnTo>
                  <a:pt x="2061471" y="373379"/>
                </a:lnTo>
                <a:lnTo>
                  <a:pt x="2017318" y="298830"/>
                </a:lnTo>
                <a:close/>
              </a:path>
              <a:path w="2068195" h="419100">
                <a:moveTo>
                  <a:pt x="685215" y="0"/>
                </a:moveTo>
                <a:lnTo>
                  <a:pt x="622033" y="1269"/>
                </a:lnTo>
                <a:lnTo>
                  <a:pt x="562889" y="6857"/>
                </a:lnTo>
                <a:lnTo>
                  <a:pt x="507199" y="16001"/>
                </a:lnTo>
                <a:lnTo>
                  <a:pt x="454888" y="28828"/>
                </a:lnTo>
                <a:lnTo>
                  <a:pt x="405714" y="44830"/>
                </a:lnTo>
                <a:lnTo>
                  <a:pt x="359409" y="63753"/>
                </a:lnTo>
                <a:lnTo>
                  <a:pt x="315823" y="85343"/>
                </a:lnTo>
                <a:lnTo>
                  <a:pt x="274383" y="109474"/>
                </a:lnTo>
                <a:lnTo>
                  <a:pt x="235305" y="135636"/>
                </a:lnTo>
                <a:lnTo>
                  <a:pt x="198120" y="163575"/>
                </a:lnTo>
                <a:lnTo>
                  <a:pt x="162534" y="193166"/>
                </a:lnTo>
                <a:lnTo>
                  <a:pt x="128371" y="223900"/>
                </a:lnTo>
                <a:lnTo>
                  <a:pt x="95224" y="255777"/>
                </a:lnTo>
                <a:lnTo>
                  <a:pt x="62953" y="288289"/>
                </a:lnTo>
                <a:lnTo>
                  <a:pt x="0" y="354456"/>
                </a:lnTo>
                <a:lnTo>
                  <a:pt x="16103" y="369824"/>
                </a:lnTo>
                <a:lnTo>
                  <a:pt x="79070" y="303656"/>
                </a:lnTo>
                <a:lnTo>
                  <a:pt x="110998" y="271399"/>
                </a:lnTo>
                <a:lnTo>
                  <a:pt x="143764" y="240029"/>
                </a:lnTo>
                <a:lnTo>
                  <a:pt x="177419" y="209676"/>
                </a:lnTo>
                <a:lnTo>
                  <a:pt x="212318" y="180720"/>
                </a:lnTo>
                <a:lnTo>
                  <a:pt x="248665" y="153415"/>
                </a:lnTo>
                <a:lnTo>
                  <a:pt x="286740" y="127888"/>
                </a:lnTo>
                <a:lnTo>
                  <a:pt x="326644" y="104775"/>
                </a:lnTo>
                <a:lnTo>
                  <a:pt x="368973" y="83819"/>
                </a:lnTo>
                <a:lnTo>
                  <a:pt x="413727" y="65531"/>
                </a:lnTo>
                <a:lnTo>
                  <a:pt x="461327" y="50037"/>
                </a:lnTo>
                <a:lnTo>
                  <a:pt x="512076" y="37718"/>
                </a:lnTo>
                <a:lnTo>
                  <a:pt x="566115" y="28828"/>
                </a:lnTo>
                <a:lnTo>
                  <a:pt x="623747" y="23494"/>
                </a:lnTo>
                <a:lnTo>
                  <a:pt x="910585" y="22225"/>
                </a:lnTo>
                <a:lnTo>
                  <a:pt x="897559" y="19938"/>
                </a:lnTo>
                <a:lnTo>
                  <a:pt x="859840" y="14350"/>
                </a:lnTo>
                <a:lnTo>
                  <a:pt x="787247" y="5587"/>
                </a:lnTo>
                <a:lnTo>
                  <a:pt x="718235" y="888"/>
                </a:lnTo>
                <a:lnTo>
                  <a:pt x="685215" y="0"/>
                </a:lnTo>
                <a:close/>
              </a:path>
              <a:path w="2068195" h="419100">
                <a:moveTo>
                  <a:pt x="910585" y="22225"/>
                </a:moveTo>
                <a:lnTo>
                  <a:pt x="685342" y="22225"/>
                </a:lnTo>
                <a:lnTo>
                  <a:pt x="717664" y="22987"/>
                </a:lnTo>
                <a:lnTo>
                  <a:pt x="751039" y="24891"/>
                </a:lnTo>
                <a:lnTo>
                  <a:pt x="820750" y="31623"/>
                </a:lnTo>
                <a:lnTo>
                  <a:pt x="894257" y="42037"/>
                </a:lnTo>
                <a:lnTo>
                  <a:pt x="932230" y="48513"/>
                </a:lnTo>
                <a:lnTo>
                  <a:pt x="971092" y="55752"/>
                </a:lnTo>
                <a:lnTo>
                  <a:pt x="1010716" y="64007"/>
                </a:lnTo>
                <a:lnTo>
                  <a:pt x="1050975" y="72898"/>
                </a:lnTo>
                <a:lnTo>
                  <a:pt x="1092123" y="82423"/>
                </a:lnTo>
                <a:lnTo>
                  <a:pt x="1176451" y="103758"/>
                </a:lnTo>
                <a:lnTo>
                  <a:pt x="1219504" y="115315"/>
                </a:lnTo>
                <a:lnTo>
                  <a:pt x="1307388" y="140335"/>
                </a:lnTo>
                <a:lnTo>
                  <a:pt x="1397431" y="167512"/>
                </a:lnTo>
                <a:lnTo>
                  <a:pt x="1489252" y="196468"/>
                </a:lnTo>
                <a:lnTo>
                  <a:pt x="1677339" y="258952"/>
                </a:lnTo>
                <a:lnTo>
                  <a:pt x="1992410" y="369154"/>
                </a:lnTo>
                <a:lnTo>
                  <a:pt x="1999793" y="348310"/>
                </a:lnTo>
                <a:lnTo>
                  <a:pt x="1684451" y="237870"/>
                </a:lnTo>
                <a:lnTo>
                  <a:pt x="1495983" y="175260"/>
                </a:lnTo>
                <a:lnTo>
                  <a:pt x="1403781" y="146176"/>
                </a:lnTo>
                <a:lnTo>
                  <a:pt x="1313611" y="118999"/>
                </a:lnTo>
                <a:lnTo>
                  <a:pt x="1225346" y="93852"/>
                </a:lnTo>
                <a:lnTo>
                  <a:pt x="1139367" y="71246"/>
                </a:lnTo>
                <a:lnTo>
                  <a:pt x="1097203" y="60832"/>
                </a:lnTo>
                <a:lnTo>
                  <a:pt x="1055801" y="51180"/>
                </a:lnTo>
                <a:lnTo>
                  <a:pt x="1015161" y="42163"/>
                </a:lnTo>
                <a:lnTo>
                  <a:pt x="975156" y="33908"/>
                </a:lnTo>
                <a:lnTo>
                  <a:pt x="910585" y="2222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8800" y="410900"/>
            <a:ext cx="570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/>
              <a:t>DEPENDENCY </a:t>
            </a:r>
            <a:r>
              <a:rPr sz="2800" spc="-5"/>
              <a:t>&amp;</a:t>
            </a:r>
            <a:r>
              <a:rPr sz="2800" spc="10"/>
              <a:t> </a:t>
            </a:r>
            <a:r>
              <a:rPr sz="2800" spc="-10"/>
              <a:t>DOWNGRADING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/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98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9FCA136-1FE2-44CC-A8B5-16CCCAF0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1" y="137160"/>
            <a:ext cx="8072119" cy="1231106"/>
          </a:xfrm>
        </p:spPr>
        <p:txBody>
          <a:bodyPr/>
          <a:lstStyle/>
          <a:p>
            <a:pPr algn="l"/>
            <a:r>
              <a:rPr lang="en-US"/>
              <a:t>Exercise application</a:t>
            </a:r>
            <a:br>
              <a:rPr lang="en-US"/>
            </a:b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E832A08-1A8F-4F7A-9902-6DA9B7E66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01" y="1828800"/>
            <a:ext cx="8866299" cy="615553"/>
          </a:xfrm>
        </p:spPr>
        <p:txBody>
          <a:bodyPr/>
          <a:lstStyle/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2-The lift chairs were going around very fast. They were bumping the skiers into their seats.</a:t>
            </a:r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5BD9E7E-2E97-499C-B9AC-7E0ED133F5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89</a:t>
            </a:fld>
            <a:endParaRPr lang="en-GB"/>
          </a:p>
        </p:txBody>
      </p:sp>
      <p:sp>
        <p:nvSpPr>
          <p:cNvPr id="13" name="Chỗ dành sẵn cho Văn bản 2">
            <a:extLst>
              <a:ext uri="{FF2B5EF4-FFF2-40B4-BE49-F238E27FC236}">
                <a16:creationId xmlns:a16="http://schemas.microsoft.com/office/drawing/2014/main" id="{9E71AB4B-80BC-401D-9E4E-DB464D48E5F7}"/>
              </a:ext>
            </a:extLst>
          </p:cNvPr>
          <p:cNvSpPr txBox="1">
            <a:spLocks/>
          </p:cNvSpPr>
          <p:nvPr/>
        </p:nvSpPr>
        <p:spPr>
          <a:xfrm>
            <a:off x="49101" y="2532641"/>
            <a:ext cx="8770621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0">
                <a:latin typeface="Cambria" panose="02040503050406030204" pitchFamily="18" charset="0"/>
                <a:ea typeface="Cambria" panose="02040503050406030204" pitchFamily="18" charset="0"/>
              </a:rPr>
              <a:t>-&gt; The lift chairs, which were going around very fast, were bumping the skiers into their seats. </a:t>
            </a:r>
            <a:r>
              <a:rPr lang="en-US" sz="2000" ker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(emphasize event)</a:t>
            </a:r>
            <a:endParaRPr lang="en-GB" sz="2000" ker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Chỗ dành sẵn cho Văn bản 2">
            <a:extLst>
              <a:ext uri="{FF2B5EF4-FFF2-40B4-BE49-F238E27FC236}">
                <a16:creationId xmlns:a16="http://schemas.microsoft.com/office/drawing/2014/main" id="{1D057E68-BA1D-4829-A71E-C5A04068195A}"/>
              </a:ext>
            </a:extLst>
          </p:cNvPr>
          <p:cNvSpPr txBox="1">
            <a:spLocks/>
          </p:cNvSpPr>
          <p:nvPr/>
        </p:nvSpPr>
        <p:spPr>
          <a:xfrm>
            <a:off x="1" y="3163143"/>
            <a:ext cx="886756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000" kern="0">
                <a:latin typeface="Cambria" panose="02040503050406030204" pitchFamily="18" charset="0"/>
                <a:ea typeface="Cambria" panose="02040503050406030204" pitchFamily="18" charset="0"/>
              </a:rPr>
              <a:t> The lift chairs, which were bumping the skiers into their seats, were going around very fast. </a:t>
            </a:r>
            <a:r>
              <a:rPr lang="en-US" sz="2000" ker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(emphasize speed)</a:t>
            </a:r>
            <a:endParaRPr lang="en-GB" sz="2000" ker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Chỗ dành sẵn cho Văn bản 2">
            <a:extLst>
              <a:ext uri="{FF2B5EF4-FFF2-40B4-BE49-F238E27FC236}">
                <a16:creationId xmlns:a16="http://schemas.microsoft.com/office/drawing/2014/main" id="{E6EE6A32-52A9-47C2-8876-63DD41DB6B06}"/>
              </a:ext>
            </a:extLst>
          </p:cNvPr>
          <p:cNvSpPr txBox="1">
            <a:spLocks/>
          </p:cNvSpPr>
          <p:nvPr/>
        </p:nvSpPr>
        <p:spPr>
          <a:xfrm>
            <a:off x="49101" y="3819593"/>
            <a:ext cx="8770621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000" kern="0">
                <a:latin typeface="Cambria" panose="02040503050406030204" pitchFamily="18" charset="0"/>
                <a:ea typeface="Cambria" panose="02040503050406030204" pitchFamily="18" charset="0"/>
              </a:rPr>
              <a:t> The lift chairs were were going around so fast that t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hey were bumping the skiers into their seats.</a:t>
            </a:r>
            <a:r>
              <a:rPr lang="en-US" sz="2000" ker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ker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(cause-effect)</a:t>
            </a:r>
            <a:endParaRPr lang="en-GB" sz="2000" ker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21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CB03B31-3943-4D49-8911-EDB959B9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 descr="The Economy of Language - ppt download">
            <a:extLst>
              <a:ext uri="{FF2B5EF4-FFF2-40B4-BE49-F238E27FC236}">
                <a16:creationId xmlns:a16="http://schemas.microsoft.com/office/drawing/2014/main" id="{D200B4C1-F58B-4059-8C00-F71A818B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4724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B9151908-DA7C-4D61-BBCA-E63EAD3E1D5F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78486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rgbClr val="775F54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GB" kern="0" spc="-5"/>
              <a:t>Previously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91EE76F-F2A1-4AB1-8CA0-11DDE0B8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334973"/>
            <a:ext cx="7315200" cy="9523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United States two-dollar bill - Wikipedia">
            <a:extLst>
              <a:ext uri="{FF2B5EF4-FFF2-40B4-BE49-F238E27FC236}">
                <a16:creationId xmlns:a16="http://schemas.microsoft.com/office/drawing/2014/main" id="{483169FF-C4C2-424C-92E4-3BB204DEA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48" y="3605490"/>
            <a:ext cx="3755752" cy="158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3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CEAFBEA-7025-4DD9-827C-E49A654F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98" y="-24897"/>
            <a:ext cx="8835502" cy="1244600"/>
          </a:xfrm>
        </p:spPr>
        <p:txBody>
          <a:bodyPr/>
          <a:lstStyle/>
          <a:p>
            <a:r>
              <a:rPr lang="en-US"/>
              <a:t>Exercise application</a:t>
            </a:r>
            <a:br>
              <a:rPr lang="en-US"/>
            </a:br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31415B4-4FA3-48FB-986B-ECB951A852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90</a:t>
            </a:fld>
            <a:endParaRPr lang="en-GB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D566850-6102-4877-AC14-A804DF147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887" y="1600200"/>
            <a:ext cx="89122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6-The Market Inn is located at 2nd and E Streets. It doesn’t look very impressive from the outside. The food, however, is excellent.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038B09-9531-4F8F-B4B9-3634A1FC5FF7}"/>
              </a:ext>
            </a:extLst>
          </p:cNvPr>
          <p:cNvSpPr txBox="1"/>
          <p:nvPr/>
        </p:nvSpPr>
        <p:spPr>
          <a:xfrm>
            <a:off x="12825" y="3046005"/>
            <a:ext cx="902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VS</a:t>
            </a:r>
            <a:r>
              <a:rPr lang="en-US" sz="20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The Market Inn, which </a:t>
            </a:r>
            <a:r>
              <a:rPr lang="en-US" sz="20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located at 2nd and E Streets, doesn’t look very impressive from the outside</a:t>
            </a:r>
            <a:r>
              <a:rPr lang="en-US" sz="20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The food, however, is excellent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0DCDE01-9710-4174-9F8C-E7FCA0F7D7AE}"/>
              </a:ext>
            </a:extLst>
          </p:cNvPr>
          <p:cNvSpPr txBox="1"/>
          <p:nvPr/>
        </p:nvSpPr>
        <p:spPr>
          <a:xfrm>
            <a:off x="12826" y="2286000"/>
            <a:ext cx="902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-&gt; The Market Inn, which </a:t>
            </a:r>
            <a:r>
              <a:rPr lang="en-US" sz="20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doesn’t look very impressive from the outside, is </a:t>
            </a:r>
            <a:r>
              <a:rPr lang="en-US" sz="20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located at 2nd and E Streets. The food, however, is excellent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AE843561-80DE-42B6-B011-7060D7E19F4A}"/>
              </a:ext>
            </a:extLst>
          </p:cNvPr>
          <p:cNvSpPr txBox="1"/>
          <p:nvPr/>
        </p:nvSpPr>
        <p:spPr>
          <a:xfrm>
            <a:off x="1" y="6195447"/>
            <a:ext cx="914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=&gt;&gt; Linking importance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26F3F51-C4BD-4156-B04A-3465A9B8521D}"/>
              </a:ext>
            </a:extLst>
          </p:cNvPr>
          <p:cNvSpPr txBox="1"/>
          <p:nvPr/>
        </p:nvSpPr>
        <p:spPr>
          <a:xfrm>
            <a:off x="0" y="3894415"/>
            <a:ext cx="8991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6’ </a:t>
            </a:r>
            <a:r>
              <a:rPr lang="en-US" sz="22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-The Market Inn is located at 2nd and E Streets. It doesn’t look very impressive from the outside.</a:t>
            </a:r>
            <a:endParaRPr lang="en-GB" sz="2200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8DFE471-863D-4523-9EE6-28962E1B8BC8}"/>
              </a:ext>
            </a:extLst>
          </p:cNvPr>
          <p:cNvSpPr txBox="1"/>
          <p:nvPr/>
        </p:nvSpPr>
        <p:spPr>
          <a:xfrm>
            <a:off x="28668" y="4669929"/>
            <a:ext cx="9044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-&gt; The Market Inn, which </a:t>
            </a:r>
            <a:r>
              <a:rPr lang="en-US" sz="20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doesn’t look very impressive from the outside, is </a:t>
            </a:r>
            <a:r>
              <a:rPr lang="en-US" sz="20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located at 2nd and E Streets. </a:t>
            </a:r>
            <a:r>
              <a:rPr lang="en-US" sz="2000" b="0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(emphasize location)</a:t>
            </a:r>
            <a:endParaRPr lang="en-GB" sz="2000">
              <a:solidFill>
                <a:srgbClr val="FF0000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BFBBEDB3-26F2-44AA-B6EC-0BF63E08CDC1}"/>
              </a:ext>
            </a:extLst>
          </p:cNvPr>
          <p:cNvSpPr txBox="1"/>
          <p:nvPr/>
        </p:nvSpPr>
        <p:spPr>
          <a:xfrm>
            <a:off x="-18110" y="5405032"/>
            <a:ext cx="90911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VS </a:t>
            </a:r>
            <a:r>
              <a:rPr lang="en-US" sz="2000" b="0" i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Market Inn, which </a:t>
            </a:r>
            <a:r>
              <a:rPr lang="en-US" sz="20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located at 2nd and E Streets, doesn’t look very impressive from the outside. </a:t>
            </a:r>
            <a:r>
              <a:rPr lang="en-US" sz="20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(emphasize appearance)</a:t>
            </a:r>
            <a:endParaRPr lang="en-GB" sz="2000">
              <a:solidFill>
                <a:srgbClr val="FF0000"/>
              </a:solidFill>
            </a:endParaRPr>
          </a:p>
        </p:txBody>
      </p:sp>
      <p:pic>
        <p:nvPicPr>
          <p:cNvPr id="16" name="Đồ họa 15" descr="Badge Tick1 with solid fill">
            <a:extLst>
              <a:ext uri="{FF2B5EF4-FFF2-40B4-BE49-F238E27FC236}">
                <a16:creationId xmlns:a16="http://schemas.microsoft.com/office/drawing/2014/main" id="{E136BFCB-F7FE-40E4-8299-12C93E2BA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774" y="29357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5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96852F-0E14-42E5-9988-557475BA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304800"/>
            <a:ext cx="8072119" cy="615553"/>
          </a:xfrm>
        </p:spPr>
        <p:txBody>
          <a:bodyPr/>
          <a:lstStyle/>
          <a:p>
            <a:pPr algn="ctr"/>
            <a:r>
              <a:rPr lang="en-US"/>
              <a:t>Fun activity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2E0B33C-6DC9-4B14-B281-163E455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1676400"/>
            <a:ext cx="8138159" cy="369332"/>
          </a:xfrm>
        </p:spPr>
        <p:txBody>
          <a:bodyPr/>
          <a:lstStyle/>
          <a:p>
            <a:r>
              <a:rPr lang="en-US"/>
              <a:t>Sample clip</a:t>
            </a:r>
            <a:r>
              <a:rPr lang="en-GB"/>
              <a:t> – Phoebe’s non-linearity</a:t>
            </a:r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35E136C-C606-41BC-A054-02533E5BFE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91</a:t>
            </a:fld>
            <a:endParaRPr lang="en-GB"/>
          </a:p>
        </p:txBody>
      </p:sp>
      <p:pic>
        <p:nvPicPr>
          <p:cNvPr id="5" name="Graphic 6" descr="Tiến nhanh về phía trước">
            <a:extLst>
              <a:ext uri="{FF2B5EF4-FFF2-40B4-BE49-F238E27FC236}">
                <a16:creationId xmlns:a16="http://schemas.microsoft.com/office/drawing/2014/main" id="{6688E292-B731-43C0-9C73-6E679597E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2590800"/>
            <a:ext cx="3061213" cy="30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02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/>
              <a:t>92</a:t>
            </a:fld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1752600"/>
            <a:ext cx="8705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spc="-5">
                <a:latin typeface="Arial"/>
                <a:cs typeface="Arial"/>
              </a:rPr>
              <a:t>Chúng tôi </a:t>
            </a:r>
            <a:r>
              <a:rPr sz="2400" i="1" spc="-5">
                <a:solidFill>
                  <a:srgbClr val="0000FF"/>
                </a:solidFill>
                <a:latin typeface="Arial"/>
                <a:cs typeface="Arial"/>
              </a:rPr>
              <a:t>lựa </a:t>
            </a:r>
            <a:r>
              <a:rPr sz="2400" i="1">
                <a:solidFill>
                  <a:srgbClr val="0000FF"/>
                </a:solidFill>
                <a:latin typeface="Arial"/>
                <a:cs typeface="Arial"/>
              </a:rPr>
              <a:t>chọn </a:t>
            </a:r>
            <a:r>
              <a:rPr sz="2400" i="1" spc="-5">
                <a:solidFill>
                  <a:srgbClr val="0000FF"/>
                </a:solidFill>
                <a:latin typeface="Arial"/>
                <a:cs typeface="Arial"/>
              </a:rPr>
              <a:t>và đầu </a:t>
            </a:r>
            <a:r>
              <a:rPr sz="2400" i="1">
                <a:solidFill>
                  <a:srgbClr val="0000FF"/>
                </a:solidFill>
                <a:latin typeface="Arial"/>
                <a:cs typeface="Arial"/>
              </a:rPr>
              <a:t>tư </a:t>
            </a:r>
            <a:r>
              <a:rPr sz="2400" i="1" spc="-5">
                <a:latin typeface="Arial"/>
                <a:cs typeface="Arial"/>
              </a:rPr>
              <a:t>vào </a:t>
            </a:r>
            <a:r>
              <a:rPr sz="2400" i="1">
                <a:latin typeface="Arial"/>
                <a:cs typeface="Arial"/>
              </a:rPr>
              <a:t>các </a:t>
            </a:r>
            <a:r>
              <a:rPr sz="2400" i="1" spc="-5">
                <a:latin typeface="Arial"/>
                <a:cs typeface="Arial"/>
              </a:rPr>
              <a:t>doanh </a:t>
            </a:r>
            <a:r>
              <a:rPr sz="2400" i="1" spc="-10">
                <a:latin typeface="Arial"/>
                <a:cs typeface="Arial"/>
              </a:rPr>
              <a:t>nghiệp </a:t>
            </a:r>
            <a:r>
              <a:rPr sz="2400" i="1" spc="-5">
                <a:latin typeface="Arial"/>
                <a:cs typeface="Arial"/>
              </a:rPr>
              <a:t>Việt</a:t>
            </a:r>
            <a:r>
              <a:rPr sz="2400" i="1" spc="100">
                <a:latin typeface="Arial"/>
                <a:cs typeface="Arial"/>
              </a:rPr>
              <a:t> </a:t>
            </a:r>
            <a:r>
              <a:rPr sz="2400" i="1" spc="-5">
                <a:latin typeface="Arial"/>
                <a:cs typeface="Arial"/>
              </a:rPr>
              <a:t>Nam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iêu đề 6">
            <a:extLst>
              <a:ext uri="{FF2B5EF4-FFF2-40B4-BE49-F238E27FC236}">
                <a16:creationId xmlns:a16="http://schemas.microsoft.com/office/drawing/2014/main" id="{164519AA-3EE0-4F8C-9438-5B7AAAD5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8072119" cy="1846659"/>
          </a:xfrm>
        </p:spPr>
        <p:txBody>
          <a:bodyPr/>
          <a:lstStyle/>
          <a:p>
            <a:pPr algn="ctr"/>
            <a:r>
              <a:rPr lang="en-GB"/>
              <a:t>FOOD FOR THOUGHT</a:t>
            </a:r>
            <a:br>
              <a:rPr lang="en-GB"/>
            </a:b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4845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/>
              <a:t>93</a:t>
            </a:fld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200" y="1631568"/>
            <a:ext cx="8705850" cy="22205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spc="-5">
                <a:latin typeface="Arial"/>
                <a:cs typeface="Arial"/>
              </a:rPr>
              <a:t>Chúng tôi </a:t>
            </a:r>
            <a:r>
              <a:rPr sz="2400" i="1" spc="-5">
                <a:solidFill>
                  <a:srgbClr val="0000FF"/>
                </a:solidFill>
                <a:latin typeface="Arial"/>
                <a:cs typeface="Arial"/>
              </a:rPr>
              <a:t>lựa </a:t>
            </a:r>
            <a:r>
              <a:rPr sz="2400" i="1">
                <a:solidFill>
                  <a:srgbClr val="0000FF"/>
                </a:solidFill>
                <a:latin typeface="Arial"/>
                <a:cs typeface="Arial"/>
              </a:rPr>
              <a:t>chọn </a:t>
            </a:r>
            <a:r>
              <a:rPr sz="2400" i="1" spc="-5">
                <a:solidFill>
                  <a:srgbClr val="0000FF"/>
                </a:solidFill>
                <a:latin typeface="Arial"/>
                <a:cs typeface="Arial"/>
              </a:rPr>
              <a:t>và đầu </a:t>
            </a:r>
            <a:r>
              <a:rPr sz="2400" i="1">
                <a:solidFill>
                  <a:srgbClr val="0000FF"/>
                </a:solidFill>
                <a:latin typeface="Arial"/>
                <a:cs typeface="Arial"/>
              </a:rPr>
              <a:t>tư </a:t>
            </a:r>
            <a:r>
              <a:rPr sz="2400" i="1" spc="-5">
                <a:latin typeface="Arial"/>
                <a:cs typeface="Arial"/>
              </a:rPr>
              <a:t>vào </a:t>
            </a:r>
            <a:r>
              <a:rPr sz="2400" i="1">
                <a:latin typeface="Arial"/>
                <a:cs typeface="Arial"/>
              </a:rPr>
              <a:t>các </a:t>
            </a:r>
            <a:r>
              <a:rPr sz="2400" i="1" spc="-5">
                <a:latin typeface="Arial"/>
                <a:cs typeface="Arial"/>
              </a:rPr>
              <a:t>doanh </a:t>
            </a:r>
            <a:r>
              <a:rPr sz="2400" i="1" spc="-10">
                <a:latin typeface="Arial"/>
                <a:cs typeface="Arial"/>
              </a:rPr>
              <a:t>nghiệp </a:t>
            </a:r>
            <a:r>
              <a:rPr sz="2400" i="1" spc="-5">
                <a:latin typeface="Arial"/>
                <a:cs typeface="Arial"/>
              </a:rPr>
              <a:t>Việt</a:t>
            </a:r>
            <a:r>
              <a:rPr sz="2400" i="1" spc="100">
                <a:latin typeface="Arial"/>
                <a:cs typeface="Arial"/>
              </a:rPr>
              <a:t> </a:t>
            </a:r>
            <a:r>
              <a:rPr sz="2400" i="1" spc="-5">
                <a:latin typeface="Arial"/>
                <a:cs typeface="Arial"/>
              </a:rPr>
              <a:t>Nam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Arial"/>
                <a:cs typeface="Arial"/>
              </a:rPr>
              <a:t>We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selectively </a:t>
            </a:r>
            <a:r>
              <a:rPr sz="2400" spc="-5">
                <a:latin typeface="Arial"/>
                <a:cs typeface="Arial"/>
              </a:rPr>
              <a:t>invest in Vietnamese</a:t>
            </a:r>
            <a:r>
              <a:rPr sz="2400" spc="4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businesses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>
                <a:solidFill>
                  <a:srgbClr val="0000FF"/>
                </a:solidFill>
                <a:latin typeface="Arial"/>
                <a:cs typeface="Arial"/>
              </a:rPr>
              <a:t>select and invest </a:t>
            </a:r>
            <a:r>
              <a:rPr sz="2400">
                <a:latin typeface="Arial"/>
                <a:cs typeface="Arial"/>
              </a:rPr>
              <a:t>vs.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selectively</a:t>
            </a:r>
            <a:r>
              <a:rPr sz="2400" spc="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invest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spc="-5">
                <a:latin typeface="Arial"/>
                <a:cs typeface="Arial"/>
              </a:rPr>
              <a:t>2-verb sequence in Vietnamese </a:t>
            </a:r>
            <a:r>
              <a:rPr sz="2400">
                <a:latin typeface="Arial"/>
                <a:cs typeface="Arial"/>
              </a:rPr>
              <a:t>→ </a:t>
            </a:r>
            <a:r>
              <a:rPr sz="2400" spc="-5">
                <a:latin typeface="Arial"/>
                <a:cs typeface="Arial"/>
              </a:rPr>
              <a:t>adverb </a:t>
            </a:r>
            <a:r>
              <a:rPr sz="2400">
                <a:latin typeface="Arial"/>
                <a:cs typeface="Arial"/>
              </a:rPr>
              <a:t>+ </a:t>
            </a:r>
            <a:r>
              <a:rPr sz="2400" spc="-5">
                <a:latin typeface="Arial"/>
                <a:cs typeface="Arial"/>
              </a:rPr>
              <a:t>verb in</a:t>
            </a:r>
            <a:r>
              <a:rPr sz="2400" spc="8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English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>
                <a:latin typeface="Arial"/>
                <a:cs typeface="Arial"/>
              </a:rPr>
              <a:t>cười và </a:t>
            </a:r>
            <a:r>
              <a:rPr sz="2400">
                <a:latin typeface="Arial"/>
                <a:cs typeface="Arial"/>
              </a:rPr>
              <a:t>chấp </a:t>
            </a:r>
            <a:r>
              <a:rPr sz="2400" spc="-5">
                <a:latin typeface="Arial"/>
                <a:cs typeface="Arial"/>
              </a:rPr>
              <a:t>nhận (lời</a:t>
            </a:r>
            <a:r>
              <a:rPr sz="2400" spc="2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mời)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iêu đề 6">
            <a:extLst>
              <a:ext uri="{FF2B5EF4-FFF2-40B4-BE49-F238E27FC236}">
                <a16:creationId xmlns:a16="http://schemas.microsoft.com/office/drawing/2014/main" id="{8AFC2B31-D824-493B-B83A-EF83E2682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81788"/>
            <a:ext cx="8072119" cy="1244600"/>
          </a:xfrm>
        </p:spPr>
        <p:txBody>
          <a:bodyPr/>
          <a:lstStyle/>
          <a:p>
            <a:pPr algn="ctr"/>
            <a:r>
              <a:rPr lang="en-GB" sz="4000">
                <a:latin typeface="Arial"/>
                <a:cs typeface="Arial"/>
              </a:rPr>
              <a:t>FOOD FOR</a:t>
            </a:r>
            <a:r>
              <a:rPr lang="en-GB" sz="4000" spc="-85">
                <a:latin typeface="Arial"/>
                <a:cs typeface="Arial"/>
              </a:rPr>
              <a:t> </a:t>
            </a:r>
            <a:r>
              <a:rPr lang="en-GB" sz="4000">
                <a:latin typeface="Arial"/>
                <a:cs typeface="Arial"/>
              </a:rPr>
              <a:t>THOUGHT</a:t>
            </a:r>
            <a:br>
              <a:rPr lang="en-GB" sz="4000">
                <a:latin typeface="Arial"/>
                <a:cs typeface="Arial"/>
              </a:rPr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6561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889" y="81788"/>
            <a:ext cx="4827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FOOD FOR</a:t>
            </a:r>
            <a:r>
              <a:rPr sz="3600" spc="-85"/>
              <a:t> </a:t>
            </a:r>
            <a:r>
              <a:rPr sz="3600"/>
              <a:t>THOUGHT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/>
              <a:t>94</a:t>
            </a:fld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8" y="638301"/>
            <a:ext cx="8836661" cy="581120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spc="-5">
                <a:latin typeface="Arial"/>
                <a:cs typeface="Arial"/>
              </a:rPr>
              <a:t>Chúng tôi </a:t>
            </a:r>
            <a:r>
              <a:rPr sz="2400" i="1" spc="-5">
                <a:solidFill>
                  <a:srgbClr val="0000FF"/>
                </a:solidFill>
                <a:latin typeface="Arial"/>
                <a:cs typeface="Arial"/>
              </a:rPr>
              <a:t>lựa </a:t>
            </a:r>
            <a:r>
              <a:rPr sz="2400" i="1">
                <a:solidFill>
                  <a:srgbClr val="0000FF"/>
                </a:solidFill>
                <a:latin typeface="Arial"/>
                <a:cs typeface="Arial"/>
              </a:rPr>
              <a:t>chọn </a:t>
            </a:r>
            <a:r>
              <a:rPr sz="2400" i="1" spc="-5">
                <a:solidFill>
                  <a:srgbClr val="0000FF"/>
                </a:solidFill>
                <a:latin typeface="Arial"/>
                <a:cs typeface="Arial"/>
              </a:rPr>
              <a:t>và đầu </a:t>
            </a:r>
            <a:r>
              <a:rPr sz="2400" i="1">
                <a:solidFill>
                  <a:srgbClr val="0000FF"/>
                </a:solidFill>
                <a:latin typeface="Arial"/>
                <a:cs typeface="Arial"/>
              </a:rPr>
              <a:t>tư </a:t>
            </a:r>
            <a:r>
              <a:rPr sz="2400" i="1" spc="-5">
                <a:latin typeface="Arial"/>
                <a:cs typeface="Arial"/>
              </a:rPr>
              <a:t>vào </a:t>
            </a:r>
            <a:r>
              <a:rPr sz="2400" i="1">
                <a:latin typeface="Arial"/>
                <a:cs typeface="Arial"/>
              </a:rPr>
              <a:t>các </a:t>
            </a:r>
            <a:r>
              <a:rPr sz="2400" i="1" spc="-5">
                <a:latin typeface="Arial"/>
                <a:cs typeface="Arial"/>
              </a:rPr>
              <a:t>doanh </a:t>
            </a:r>
            <a:r>
              <a:rPr sz="2400" i="1" spc="-10">
                <a:latin typeface="Arial"/>
                <a:cs typeface="Arial"/>
              </a:rPr>
              <a:t>nghiệp </a:t>
            </a:r>
            <a:r>
              <a:rPr sz="2400" i="1" spc="-5">
                <a:latin typeface="Arial"/>
                <a:cs typeface="Arial"/>
              </a:rPr>
              <a:t>Việt</a:t>
            </a:r>
            <a:r>
              <a:rPr sz="2400" i="1" spc="100">
                <a:latin typeface="Arial"/>
                <a:cs typeface="Arial"/>
              </a:rPr>
              <a:t> </a:t>
            </a:r>
            <a:r>
              <a:rPr sz="2400" i="1" spc="-5">
                <a:latin typeface="Arial"/>
                <a:cs typeface="Arial"/>
              </a:rPr>
              <a:t>Nam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Arial"/>
                <a:cs typeface="Arial"/>
              </a:rPr>
              <a:t>We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selectively </a:t>
            </a:r>
            <a:r>
              <a:rPr sz="2400" spc="-5">
                <a:latin typeface="Arial"/>
                <a:cs typeface="Arial"/>
              </a:rPr>
              <a:t>invest in Vietnamese</a:t>
            </a:r>
            <a:r>
              <a:rPr sz="2400" spc="4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businesses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>
                <a:solidFill>
                  <a:srgbClr val="0000FF"/>
                </a:solidFill>
                <a:latin typeface="Arial"/>
                <a:cs typeface="Arial"/>
              </a:rPr>
              <a:t>select and invest </a:t>
            </a:r>
            <a:r>
              <a:rPr sz="2400">
                <a:latin typeface="Arial"/>
                <a:cs typeface="Arial"/>
              </a:rPr>
              <a:t>vs.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selectively</a:t>
            </a:r>
            <a:r>
              <a:rPr sz="2400" spc="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invest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spc="-5">
                <a:latin typeface="Arial"/>
                <a:cs typeface="Arial"/>
              </a:rPr>
              <a:t>2-verb sequence in Vietnamese </a:t>
            </a:r>
            <a:r>
              <a:rPr sz="2400">
                <a:latin typeface="Arial"/>
                <a:cs typeface="Arial"/>
              </a:rPr>
              <a:t>→ </a:t>
            </a:r>
            <a:r>
              <a:rPr sz="2400" spc="-5">
                <a:latin typeface="Arial"/>
                <a:cs typeface="Arial"/>
              </a:rPr>
              <a:t>adverb </a:t>
            </a:r>
            <a:r>
              <a:rPr sz="2400">
                <a:latin typeface="Arial"/>
                <a:cs typeface="Arial"/>
              </a:rPr>
              <a:t>+ </a:t>
            </a:r>
            <a:r>
              <a:rPr sz="2400" spc="-5">
                <a:latin typeface="Arial"/>
                <a:cs typeface="Arial"/>
              </a:rPr>
              <a:t>verb in</a:t>
            </a:r>
            <a:r>
              <a:rPr sz="2400" spc="8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English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>
                <a:latin typeface="Arial"/>
                <a:cs typeface="Arial"/>
              </a:rPr>
              <a:t>cười và </a:t>
            </a:r>
            <a:r>
              <a:rPr sz="2400">
                <a:latin typeface="Arial"/>
                <a:cs typeface="Arial"/>
              </a:rPr>
              <a:t>chấp </a:t>
            </a:r>
            <a:r>
              <a:rPr sz="2400" spc="-5">
                <a:latin typeface="Arial"/>
                <a:cs typeface="Arial"/>
              </a:rPr>
              <a:t>nhận (lời</a:t>
            </a:r>
            <a:r>
              <a:rPr sz="2400" spc="2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mời)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580"/>
              </a:spcBef>
              <a:buChar char="•"/>
              <a:tabLst>
                <a:tab pos="1156335" algn="l"/>
              </a:tabLst>
            </a:pP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smilingly </a:t>
            </a:r>
            <a:r>
              <a:rPr sz="2400">
                <a:latin typeface="Arial"/>
                <a:cs typeface="Arial"/>
              </a:rPr>
              <a:t>accept (the</a:t>
            </a:r>
            <a:r>
              <a:rPr sz="2400" spc="1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invitation)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>
                <a:latin typeface="Arial"/>
                <a:cs typeface="Arial"/>
              </a:rPr>
              <a:t>gạt nước </a:t>
            </a:r>
            <a:r>
              <a:rPr sz="2400">
                <a:latin typeface="Arial"/>
                <a:cs typeface="Arial"/>
              </a:rPr>
              <a:t>mắt </a:t>
            </a:r>
            <a:r>
              <a:rPr sz="2400" spc="-5">
                <a:latin typeface="Arial"/>
                <a:cs typeface="Arial"/>
              </a:rPr>
              <a:t>mà đi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575"/>
              </a:spcBef>
              <a:buChar char="•"/>
              <a:tabLst>
                <a:tab pos="1156335" algn="l"/>
              </a:tabLst>
            </a:pP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weepingly</a:t>
            </a:r>
            <a:r>
              <a:rPr sz="2400" spc="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leave</a:t>
            </a:r>
            <a:endParaRPr sz="24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920" algn="l"/>
              </a:tabLst>
            </a:pPr>
            <a:r>
              <a:rPr sz="2400" spc="-5">
                <a:latin typeface="Arial"/>
                <a:cs typeface="Arial"/>
              </a:rPr>
              <a:t>gào thét để phản đối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575"/>
              </a:spcBef>
              <a:buChar char="•"/>
              <a:tabLst>
                <a:tab pos="1156335" algn="l"/>
              </a:tabLst>
            </a:pP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screamingly</a:t>
            </a:r>
            <a:r>
              <a:rPr sz="2400" spc="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protest</a:t>
            </a: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sz="2400" spc="-5">
                <a:latin typeface="Arial"/>
                <a:cs typeface="Arial"/>
              </a:rPr>
              <a:t>biết mà </a:t>
            </a:r>
            <a:r>
              <a:rPr sz="2400">
                <a:latin typeface="Arial"/>
                <a:cs typeface="Arial"/>
              </a:rPr>
              <a:t>vẫn </a:t>
            </a:r>
            <a:r>
              <a:rPr sz="2400" spc="-5">
                <a:latin typeface="Arial"/>
                <a:cs typeface="Arial"/>
              </a:rPr>
              <a:t>vi phạm</a:t>
            </a:r>
            <a:r>
              <a:rPr sz="2400" spc="1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(luật)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580"/>
              </a:spcBef>
              <a:buChar char="•"/>
              <a:tabLst>
                <a:tab pos="1156335" algn="l"/>
              </a:tabLst>
            </a:pP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knowingly </a:t>
            </a:r>
            <a:r>
              <a:rPr sz="2400" spc="-5">
                <a:latin typeface="Arial"/>
                <a:cs typeface="Arial"/>
              </a:rPr>
              <a:t>violate </a:t>
            </a:r>
            <a:r>
              <a:rPr sz="2400">
                <a:latin typeface="Arial"/>
                <a:cs typeface="Arial"/>
              </a:rPr>
              <a:t>(the</a:t>
            </a:r>
            <a:r>
              <a:rPr sz="2400" spc="4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law)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sz="2400" spc="-5">
                <a:latin typeface="Arial"/>
                <a:cs typeface="Arial"/>
              </a:rPr>
              <a:t>Fun questions: </a:t>
            </a:r>
            <a:r>
              <a:rPr sz="2400" spc="-5">
                <a:solidFill>
                  <a:srgbClr val="0000FF"/>
                </a:solidFill>
                <a:latin typeface="Arial"/>
                <a:cs typeface="Arial"/>
              </a:rPr>
              <a:t>nhắm </a:t>
            </a:r>
            <a:r>
              <a:rPr sz="2400">
                <a:solidFill>
                  <a:srgbClr val="0000FF"/>
                </a:solidFill>
                <a:latin typeface="Arial"/>
                <a:cs typeface="Arial"/>
              </a:rPr>
              <a:t>mắt </a:t>
            </a:r>
            <a:r>
              <a:rPr sz="2400" spc="-5">
                <a:solidFill>
                  <a:srgbClr val="0000FF"/>
                </a:solidFill>
                <a:latin typeface="Arial"/>
                <a:cs typeface="Arial"/>
              </a:rPr>
              <a:t>và hôn </a:t>
            </a:r>
            <a:r>
              <a:rPr sz="2400" i="1">
                <a:latin typeface="Arial"/>
                <a:cs typeface="Arial"/>
              </a:rPr>
              <a:t>vs.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bịt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mũi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mà</a:t>
            </a:r>
            <a:r>
              <a:rPr sz="2400" spc="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0000"/>
                </a:solidFill>
                <a:latin typeface="Arial"/>
                <a:cs typeface="Arial"/>
              </a:rPr>
              <a:t>hôn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0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399" y="1523999"/>
            <a:ext cx="8726169" cy="476476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i="1" spc="-5">
                <a:latin typeface="Arial"/>
                <a:cs typeface="Arial"/>
              </a:rPr>
              <a:t>My girlfriend is angry</a:t>
            </a:r>
            <a:r>
              <a:rPr sz="2400" i="1" spc="-5">
                <a:latin typeface="Arial"/>
                <a:cs typeface="Arial"/>
              </a:rPr>
              <a:t>. </a:t>
            </a:r>
            <a:r>
              <a:rPr sz="2400" i="1">
                <a:latin typeface="Arial"/>
                <a:cs typeface="Arial"/>
              </a:rPr>
              <a:t>I </a:t>
            </a:r>
            <a:r>
              <a:rPr sz="2400" i="1" spc="-5">
                <a:latin typeface="Arial"/>
                <a:cs typeface="Arial"/>
              </a:rPr>
              <a:t>can't go</a:t>
            </a:r>
            <a:r>
              <a:rPr sz="2400" i="1" spc="15">
                <a:latin typeface="Arial"/>
                <a:cs typeface="Arial"/>
              </a:rPr>
              <a:t> </a:t>
            </a:r>
            <a:r>
              <a:rPr sz="2400" i="1" spc="-5">
                <a:latin typeface="Arial"/>
                <a:cs typeface="Arial"/>
              </a:rPr>
              <a:t>out.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>
                <a:solidFill>
                  <a:srgbClr val="7030A0"/>
                </a:solidFill>
                <a:latin typeface="Arial"/>
                <a:cs typeface="Arial"/>
              </a:rPr>
              <a:t>Use </a:t>
            </a:r>
            <a:r>
              <a:rPr sz="2400" spc="-10">
                <a:solidFill>
                  <a:srgbClr val="7030A0"/>
                </a:solidFill>
                <a:latin typeface="Arial"/>
                <a:cs typeface="Arial"/>
              </a:rPr>
              <a:t>an </a:t>
            </a:r>
            <a:r>
              <a:rPr sz="2400" spc="-5">
                <a:solidFill>
                  <a:srgbClr val="7030A0"/>
                </a:solidFill>
                <a:latin typeface="Arial"/>
                <a:cs typeface="Arial"/>
              </a:rPr>
              <a:t>explicit linking</a:t>
            </a:r>
            <a:r>
              <a:rPr sz="2400" spc="75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7030A0"/>
                </a:solidFill>
                <a:latin typeface="Arial"/>
                <a:cs typeface="Arial"/>
              </a:rPr>
              <a:t>item</a:t>
            </a: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spc="-5">
                <a:solidFill>
                  <a:srgbClr val="FF0000"/>
                </a:solidFill>
                <a:latin typeface="Arial"/>
                <a:cs typeface="Arial"/>
              </a:rPr>
              <a:t>Since </a:t>
            </a:r>
            <a:r>
              <a:rPr lang="en-US" sz="2400" i="1" spc="-5">
                <a:latin typeface="Arial"/>
                <a:cs typeface="Arial"/>
              </a:rPr>
              <a:t>My girlfriend is angry</a:t>
            </a:r>
            <a:r>
              <a:rPr sz="2400" i="1" spc="-5">
                <a:latin typeface="Arial"/>
                <a:cs typeface="Arial"/>
              </a:rPr>
              <a:t>, </a:t>
            </a:r>
            <a:r>
              <a:rPr sz="2400" i="1">
                <a:latin typeface="Arial"/>
                <a:cs typeface="Arial"/>
              </a:rPr>
              <a:t>I </a:t>
            </a:r>
            <a:r>
              <a:rPr sz="2400" i="1" spc="-5">
                <a:latin typeface="Arial"/>
                <a:cs typeface="Arial"/>
              </a:rPr>
              <a:t>can't </a:t>
            </a:r>
            <a:r>
              <a:rPr sz="2400" i="1" spc="-10">
                <a:latin typeface="Arial"/>
                <a:cs typeface="Arial"/>
              </a:rPr>
              <a:t>go </a:t>
            </a:r>
            <a:r>
              <a:rPr sz="2400" i="1" spc="-5">
                <a:latin typeface="Arial"/>
                <a:cs typeface="Arial"/>
              </a:rPr>
              <a:t>out.</a:t>
            </a:r>
            <a:r>
              <a:rPr sz="2400" i="1" spc="5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[</a:t>
            </a:r>
            <a:r>
              <a:rPr sz="2000" b="1">
                <a:latin typeface="Arial"/>
                <a:cs typeface="Arial"/>
              </a:rPr>
              <a:t>conj</a:t>
            </a:r>
            <a:r>
              <a:rPr sz="2400">
                <a:latin typeface="Arial"/>
                <a:cs typeface="Arial"/>
              </a:rPr>
              <a:t>]</a:t>
            </a: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i="1" spc="-5">
                <a:latin typeface="Arial"/>
                <a:cs typeface="Arial"/>
              </a:rPr>
              <a:t>My girlfriend is angry</a:t>
            </a:r>
            <a:r>
              <a:rPr sz="2400" i="1" spc="-5">
                <a:latin typeface="Arial"/>
                <a:cs typeface="Arial"/>
              </a:rPr>
              <a:t>, [and] </a:t>
            </a:r>
            <a:r>
              <a:rPr sz="2400" i="1">
                <a:solidFill>
                  <a:srgbClr val="FF0000"/>
                </a:solidFill>
                <a:latin typeface="Arial"/>
                <a:cs typeface="Arial"/>
              </a:rPr>
              <a:t>therefore </a:t>
            </a:r>
            <a:r>
              <a:rPr sz="2400" i="1">
                <a:latin typeface="Arial"/>
                <a:cs typeface="Arial"/>
              </a:rPr>
              <a:t>I </a:t>
            </a:r>
            <a:r>
              <a:rPr sz="2400" i="1" spc="-5">
                <a:latin typeface="Arial"/>
                <a:cs typeface="Arial"/>
              </a:rPr>
              <a:t>can't </a:t>
            </a:r>
            <a:r>
              <a:rPr sz="2400" i="1">
                <a:latin typeface="Arial"/>
                <a:cs typeface="Arial"/>
              </a:rPr>
              <a:t>go out.</a:t>
            </a:r>
            <a:r>
              <a:rPr sz="2400" i="1" spc="-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[</a:t>
            </a:r>
            <a:r>
              <a:rPr sz="2000" b="1" spc="-5">
                <a:latin typeface="Arial"/>
                <a:cs typeface="Arial"/>
              </a:rPr>
              <a:t>adv</a:t>
            </a:r>
            <a:r>
              <a:rPr sz="2400" spc="-5">
                <a:latin typeface="Arial"/>
                <a:cs typeface="Arial"/>
              </a:rPr>
              <a:t>]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spc="-5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lang="en-US" sz="2400" i="1" spc="-5">
                <a:latin typeface="Arial"/>
                <a:cs typeface="Arial"/>
              </a:rPr>
              <a:t>My girlfriend is angry</a:t>
            </a:r>
            <a:r>
              <a:rPr sz="2400" i="1" spc="-5">
                <a:latin typeface="Arial"/>
                <a:cs typeface="Arial"/>
              </a:rPr>
              <a:t>, </a:t>
            </a:r>
            <a:r>
              <a:rPr sz="2400" i="1">
                <a:latin typeface="Arial"/>
                <a:cs typeface="Arial"/>
              </a:rPr>
              <a:t>I </a:t>
            </a:r>
            <a:r>
              <a:rPr sz="2400" i="1" spc="-5">
                <a:latin typeface="Arial"/>
                <a:cs typeface="Arial"/>
              </a:rPr>
              <a:t>can't go out.</a:t>
            </a:r>
            <a:r>
              <a:rPr sz="2400" i="1" spc="4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[</a:t>
            </a:r>
            <a:r>
              <a:rPr sz="2000" b="1">
                <a:latin typeface="Arial"/>
                <a:cs typeface="Arial"/>
              </a:rPr>
              <a:t>prep</a:t>
            </a:r>
            <a:r>
              <a:rPr sz="2400">
                <a:latin typeface="Arial"/>
                <a:cs typeface="Arial"/>
              </a:rPr>
              <a:t>]</a:t>
            </a: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i="1" spc="-5">
                <a:latin typeface="Arial"/>
                <a:cs typeface="Arial"/>
              </a:rPr>
              <a:t>My girlfriend is angry</a:t>
            </a:r>
            <a:r>
              <a:rPr sz="2400" i="1" spc="-5">
                <a:latin typeface="Arial"/>
                <a:cs typeface="Arial"/>
              </a:rPr>
              <a:t>, </a:t>
            </a:r>
            <a:r>
              <a:rPr sz="2400" i="1" spc="-5">
                <a:solidFill>
                  <a:srgbClr val="FF0000"/>
                </a:solidFill>
                <a:latin typeface="Arial"/>
                <a:cs typeface="Arial"/>
              </a:rPr>
              <a:t>which </a:t>
            </a:r>
            <a:r>
              <a:rPr sz="2400" i="1" spc="-5">
                <a:latin typeface="Arial"/>
                <a:cs typeface="Arial"/>
              </a:rPr>
              <a:t>is a reason why </a:t>
            </a:r>
            <a:r>
              <a:rPr sz="2400" i="1">
                <a:latin typeface="Arial"/>
                <a:cs typeface="Arial"/>
              </a:rPr>
              <a:t>I </a:t>
            </a:r>
            <a:r>
              <a:rPr sz="2400" i="1" spc="-5">
                <a:latin typeface="Arial"/>
                <a:cs typeface="Arial"/>
              </a:rPr>
              <a:t>can't go</a:t>
            </a:r>
            <a:r>
              <a:rPr sz="2400" i="1" spc="105">
                <a:latin typeface="Arial"/>
                <a:cs typeface="Arial"/>
              </a:rPr>
              <a:t> </a:t>
            </a:r>
            <a:r>
              <a:rPr sz="2400" i="1" spc="-5">
                <a:latin typeface="Arial"/>
                <a:cs typeface="Arial"/>
              </a:rPr>
              <a:t>out.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>
                <a:latin typeface="Arial"/>
                <a:cs typeface="Arial"/>
              </a:rPr>
              <a:t>[</a:t>
            </a:r>
            <a:r>
              <a:rPr sz="2000" b="1" spc="-5">
                <a:latin typeface="Arial"/>
                <a:cs typeface="Arial"/>
              </a:rPr>
              <a:t>relative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pronoun</a:t>
            </a:r>
            <a:r>
              <a:rPr sz="2400">
                <a:latin typeface="Arial"/>
                <a:cs typeface="Arial"/>
              </a:rPr>
              <a:t>]</a:t>
            </a: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i="1" spc="-5">
                <a:latin typeface="Arial"/>
                <a:cs typeface="Arial"/>
              </a:rPr>
              <a:t>My girlfriend is angry</a:t>
            </a:r>
            <a:r>
              <a:rPr sz="2400" i="1" spc="-5">
                <a:solidFill>
                  <a:srgbClr val="FF0000"/>
                </a:solidFill>
                <a:latin typeface="Arial"/>
                <a:cs typeface="Arial"/>
              </a:rPr>
              <a:t>; </a:t>
            </a:r>
            <a:r>
              <a:rPr sz="2400" i="1">
                <a:latin typeface="Arial"/>
                <a:cs typeface="Arial"/>
              </a:rPr>
              <a:t>I </a:t>
            </a:r>
            <a:r>
              <a:rPr sz="2400" i="1" spc="-5">
                <a:latin typeface="Arial"/>
                <a:cs typeface="Arial"/>
              </a:rPr>
              <a:t>can't </a:t>
            </a:r>
            <a:r>
              <a:rPr sz="2400" i="1">
                <a:latin typeface="Arial"/>
                <a:cs typeface="Arial"/>
              </a:rPr>
              <a:t>go out. </a:t>
            </a:r>
            <a:r>
              <a:rPr sz="2400">
                <a:latin typeface="Arial"/>
                <a:cs typeface="Arial"/>
              </a:rPr>
              <a:t>[</a:t>
            </a:r>
            <a:r>
              <a:rPr sz="2000" b="1">
                <a:latin typeface="Arial"/>
                <a:cs typeface="Arial"/>
              </a:rPr>
              <a:t>semicolon as a textual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Theme</a:t>
            </a:r>
            <a:r>
              <a:rPr sz="2400">
                <a:latin typeface="Arial"/>
                <a:cs typeface="Arial"/>
              </a:rPr>
              <a:t>]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>
                <a:solidFill>
                  <a:srgbClr val="7030A0"/>
                </a:solidFill>
                <a:latin typeface="Arial"/>
                <a:cs typeface="Arial"/>
              </a:rPr>
              <a:t>Use </a:t>
            </a:r>
            <a:r>
              <a:rPr sz="2400" spc="-10">
                <a:solidFill>
                  <a:srgbClr val="7030A0"/>
                </a:solidFill>
                <a:latin typeface="Arial"/>
                <a:cs typeface="Arial"/>
              </a:rPr>
              <a:t>no </a:t>
            </a:r>
            <a:r>
              <a:rPr sz="2400" spc="-5">
                <a:solidFill>
                  <a:srgbClr val="7030A0"/>
                </a:solidFill>
                <a:latin typeface="Arial"/>
                <a:cs typeface="Arial"/>
              </a:rPr>
              <a:t>explicit linking </a:t>
            </a:r>
            <a:r>
              <a:rPr sz="2400">
                <a:solidFill>
                  <a:srgbClr val="7030A0"/>
                </a:solidFill>
                <a:latin typeface="Arial"/>
                <a:cs typeface="Arial"/>
              </a:rPr>
              <a:t>items: </a:t>
            </a:r>
            <a:r>
              <a:rPr sz="2400" b="1" spc="-5">
                <a:latin typeface="Arial"/>
                <a:cs typeface="Arial"/>
              </a:rPr>
              <a:t>absolute clause </a:t>
            </a:r>
            <a:r>
              <a:rPr sz="2400">
                <a:latin typeface="Arial"/>
                <a:cs typeface="Arial"/>
              </a:rPr>
              <a:t>[F, O,</a:t>
            </a:r>
            <a:r>
              <a:rPr sz="2400" spc="6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L]</a:t>
            </a: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i="1" spc="-5">
                <a:latin typeface="Arial"/>
                <a:cs typeface="Arial"/>
              </a:rPr>
              <a:t>My girlfriend </a:t>
            </a:r>
            <a:r>
              <a:rPr lang="en-US" sz="2400" i="1" spc="-5">
                <a:solidFill>
                  <a:srgbClr val="FF0000"/>
                </a:solidFill>
                <a:latin typeface="Arial"/>
                <a:cs typeface="Arial"/>
              </a:rPr>
              <a:t>being</a:t>
            </a:r>
            <a:r>
              <a:rPr lang="en-US" sz="2400" i="1" spc="-5">
                <a:latin typeface="Arial"/>
                <a:cs typeface="Arial"/>
              </a:rPr>
              <a:t> angry</a:t>
            </a:r>
            <a:r>
              <a:rPr sz="2400" i="1" spc="-5">
                <a:latin typeface="Arial"/>
                <a:cs typeface="Arial"/>
              </a:rPr>
              <a:t>, </a:t>
            </a:r>
            <a:r>
              <a:rPr sz="2400" i="1">
                <a:latin typeface="Arial"/>
                <a:cs typeface="Arial"/>
              </a:rPr>
              <a:t>I </a:t>
            </a:r>
            <a:r>
              <a:rPr sz="2400" i="1" spc="-5">
                <a:latin typeface="Arial"/>
                <a:cs typeface="Arial"/>
              </a:rPr>
              <a:t>can't go</a:t>
            </a:r>
            <a:r>
              <a:rPr sz="2400" i="1" spc="45">
                <a:latin typeface="Arial"/>
                <a:cs typeface="Arial"/>
              </a:rPr>
              <a:t> </a:t>
            </a:r>
            <a:r>
              <a:rPr sz="2400" i="1" spc="-5">
                <a:latin typeface="Arial"/>
                <a:cs typeface="Arial"/>
              </a:rPr>
              <a:t>out.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/>
              <a:t>95</a:t>
            </a:fld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3583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algn="r">
              <a:lnSpc>
                <a:spcPct val="100000"/>
              </a:lnSpc>
              <a:spcBef>
                <a:spcPts val="100"/>
              </a:spcBef>
            </a:pPr>
            <a:r>
              <a:rPr sz="3600" b="1" spc="-7" baseline="23148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/>
              <a:t>COMBINATION</a:t>
            </a:r>
            <a:r>
              <a:rPr sz="3200" spc="-50"/>
              <a:t> </a:t>
            </a:r>
            <a:r>
              <a:rPr sz="3200"/>
              <a:t>TECHNIQUES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86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7512" y="0"/>
            <a:ext cx="4420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ABSOLUTE</a:t>
            </a:r>
            <a:r>
              <a:rPr sz="3600" spc="-105"/>
              <a:t> </a:t>
            </a:r>
            <a:r>
              <a:rPr sz="3600"/>
              <a:t>CLAUSE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6002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222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828800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>
                <a:moveTo>
                  <a:pt x="0" y="0"/>
                </a:moveTo>
                <a:lnTo>
                  <a:pt x="3048000" y="0"/>
                </a:lnTo>
              </a:path>
            </a:pathLst>
          </a:custGeom>
          <a:ln w="222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05200" y="16002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222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3800" y="16002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222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3800" y="18288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222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0200" y="1600200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222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94864" y="1821814"/>
            <a:ext cx="2078989" cy="653415"/>
          </a:xfrm>
          <a:custGeom>
            <a:avLst/>
            <a:gdLst/>
            <a:ahLst/>
            <a:cxnLst/>
            <a:rect l="l" t="t" r="r" b="b"/>
            <a:pathLst>
              <a:path w="2078989" h="653414">
                <a:moveTo>
                  <a:pt x="17399" y="0"/>
                </a:moveTo>
                <a:lnTo>
                  <a:pt x="0" y="13970"/>
                </a:lnTo>
                <a:lnTo>
                  <a:pt x="55753" y="83312"/>
                </a:lnTo>
                <a:lnTo>
                  <a:pt x="73025" y="69214"/>
                </a:lnTo>
                <a:lnTo>
                  <a:pt x="64769" y="59055"/>
                </a:lnTo>
                <a:lnTo>
                  <a:pt x="17399" y="0"/>
                </a:lnTo>
                <a:close/>
              </a:path>
              <a:path w="2078989" h="653414">
                <a:moveTo>
                  <a:pt x="115062" y="120904"/>
                </a:moveTo>
                <a:lnTo>
                  <a:pt x="97917" y="135127"/>
                </a:lnTo>
                <a:lnTo>
                  <a:pt x="143002" y="189484"/>
                </a:lnTo>
                <a:lnTo>
                  <a:pt x="155067" y="203454"/>
                </a:lnTo>
                <a:lnTo>
                  <a:pt x="171958" y="188975"/>
                </a:lnTo>
                <a:lnTo>
                  <a:pt x="160147" y="175260"/>
                </a:lnTo>
                <a:lnTo>
                  <a:pt x="115062" y="120904"/>
                </a:lnTo>
                <a:close/>
              </a:path>
              <a:path w="2078989" h="653414">
                <a:moveTo>
                  <a:pt x="215265" y="239268"/>
                </a:moveTo>
                <a:lnTo>
                  <a:pt x="198755" y="254126"/>
                </a:lnTo>
                <a:lnTo>
                  <a:pt x="240411" y="300609"/>
                </a:lnTo>
                <a:lnTo>
                  <a:pt x="258572" y="320167"/>
                </a:lnTo>
                <a:lnTo>
                  <a:pt x="274828" y="304926"/>
                </a:lnTo>
                <a:lnTo>
                  <a:pt x="256921" y="285750"/>
                </a:lnTo>
                <a:lnTo>
                  <a:pt x="215265" y="239268"/>
                </a:lnTo>
                <a:close/>
              </a:path>
              <a:path w="2078989" h="653414">
                <a:moveTo>
                  <a:pt x="320929" y="352679"/>
                </a:moveTo>
                <a:lnTo>
                  <a:pt x="305181" y="368300"/>
                </a:lnTo>
                <a:lnTo>
                  <a:pt x="315213" y="378333"/>
                </a:lnTo>
                <a:lnTo>
                  <a:pt x="340613" y="402971"/>
                </a:lnTo>
                <a:lnTo>
                  <a:pt x="366394" y="426593"/>
                </a:lnTo>
                <a:lnTo>
                  <a:pt x="370205" y="430022"/>
                </a:lnTo>
                <a:lnTo>
                  <a:pt x="384937" y="413385"/>
                </a:lnTo>
                <a:lnTo>
                  <a:pt x="381381" y="410337"/>
                </a:lnTo>
                <a:lnTo>
                  <a:pt x="356108" y="386969"/>
                </a:lnTo>
                <a:lnTo>
                  <a:pt x="330962" y="362712"/>
                </a:lnTo>
                <a:lnTo>
                  <a:pt x="320929" y="352679"/>
                </a:lnTo>
                <a:close/>
              </a:path>
              <a:path w="2078989" h="653414">
                <a:moveTo>
                  <a:pt x="435102" y="456311"/>
                </a:moveTo>
                <a:lnTo>
                  <a:pt x="421259" y="473710"/>
                </a:lnTo>
                <a:lnTo>
                  <a:pt x="445008" y="492633"/>
                </a:lnTo>
                <a:lnTo>
                  <a:pt x="471805" y="512572"/>
                </a:lnTo>
                <a:lnTo>
                  <a:pt x="493013" y="527304"/>
                </a:lnTo>
                <a:lnTo>
                  <a:pt x="505713" y="509015"/>
                </a:lnTo>
                <a:lnTo>
                  <a:pt x="485140" y="494792"/>
                </a:lnTo>
                <a:lnTo>
                  <a:pt x="458850" y="475234"/>
                </a:lnTo>
                <a:lnTo>
                  <a:pt x="435102" y="456311"/>
                </a:lnTo>
                <a:close/>
              </a:path>
              <a:path w="2078989" h="653414">
                <a:moveTo>
                  <a:pt x="561467" y="544195"/>
                </a:moveTo>
                <a:lnTo>
                  <a:pt x="550163" y="563245"/>
                </a:lnTo>
                <a:lnTo>
                  <a:pt x="554609" y="565912"/>
                </a:lnTo>
                <a:lnTo>
                  <a:pt x="583057" y="581279"/>
                </a:lnTo>
                <a:lnTo>
                  <a:pt x="611759" y="595376"/>
                </a:lnTo>
                <a:lnTo>
                  <a:pt x="630809" y="603631"/>
                </a:lnTo>
                <a:lnTo>
                  <a:pt x="639699" y="583184"/>
                </a:lnTo>
                <a:lnTo>
                  <a:pt x="621538" y="575310"/>
                </a:lnTo>
                <a:lnTo>
                  <a:pt x="593598" y="561721"/>
                </a:lnTo>
                <a:lnTo>
                  <a:pt x="565912" y="546862"/>
                </a:lnTo>
                <a:lnTo>
                  <a:pt x="561467" y="544195"/>
                </a:lnTo>
                <a:close/>
              </a:path>
              <a:path w="2078989" h="653414">
                <a:moveTo>
                  <a:pt x="701294" y="605789"/>
                </a:moveTo>
                <a:lnTo>
                  <a:pt x="694436" y="626999"/>
                </a:lnTo>
                <a:lnTo>
                  <a:pt x="700786" y="629031"/>
                </a:lnTo>
                <a:lnTo>
                  <a:pt x="731520" y="637286"/>
                </a:lnTo>
                <a:lnTo>
                  <a:pt x="762635" y="643763"/>
                </a:lnTo>
                <a:lnTo>
                  <a:pt x="782827" y="646811"/>
                </a:lnTo>
                <a:lnTo>
                  <a:pt x="786130" y="624839"/>
                </a:lnTo>
                <a:lnTo>
                  <a:pt x="767207" y="622046"/>
                </a:lnTo>
                <a:lnTo>
                  <a:pt x="737108" y="615696"/>
                </a:lnTo>
                <a:lnTo>
                  <a:pt x="707644" y="607949"/>
                </a:lnTo>
                <a:lnTo>
                  <a:pt x="701294" y="605789"/>
                </a:lnTo>
                <a:close/>
              </a:path>
              <a:path w="2078989" h="653414">
                <a:moveTo>
                  <a:pt x="938276" y="626490"/>
                </a:moveTo>
                <a:lnTo>
                  <a:pt x="924560" y="628142"/>
                </a:lnTo>
                <a:lnTo>
                  <a:pt x="891921" y="630427"/>
                </a:lnTo>
                <a:lnTo>
                  <a:pt x="860044" y="630936"/>
                </a:lnTo>
                <a:lnTo>
                  <a:pt x="851265" y="630936"/>
                </a:lnTo>
                <a:lnTo>
                  <a:pt x="850391" y="652780"/>
                </a:lnTo>
                <a:lnTo>
                  <a:pt x="859155" y="653161"/>
                </a:lnTo>
                <a:lnTo>
                  <a:pt x="892301" y="652652"/>
                </a:lnTo>
                <a:lnTo>
                  <a:pt x="926084" y="650367"/>
                </a:lnTo>
                <a:lnTo>
                  <a:pt x="940815" y="648588"/>
                </a:lnTo>
                <a:lnTo>
                  <a:pt x="938786" y="630936"/>
                </a:lnTo>
                <a:lnTo>
                  <a:pt x="860044" y="630936"/>
                </a:lnTo>
                <a:lnTo>
                  <a:pt x="851281" y="630555"/>
                </a:lnTo>
                <a:lnTo>
                  <a:pt x="938743" y="630555"/>
                </a:lnTo>
                <a:lnTo>
                  <a:pt x="938276" y="626490"/>
                </a:lnTo>
                <a:close/>
              </a:path>
              <a:path w="2078989" h="653414">
                <a:moveTo>
                  <a:pt x="1088516" y="594740"/>
                </a:moveTo>
                <a:lnTo>
                  <a:pt x="1060069" y="602869"/>
                </a:lnTo>
                <a:lnTo>
                  <a:pt x="1025398" y="611505"/>
                </a:lnTo>
                <a:lnTo>
                  <a:pt x="1003046" y="616204"/>
                </a:lnTo>
                <a:lnTo>
                  <a:pt x="1007618" y="637921"/>
                </a:lnTo>
                <a:lnTo>
                  <a:pt x="1029970" y="633222"/>
                </a:lnTo>
                <a:lnTo>
                  <a:pt x="1065402" y="624459"/>
                </a:lnTo>
                <a:lnTo>
                  <a:pt x="1094613" y="616076"/>
                </a:lnTo>
                <a:lnTo>
                  <a:pt x="1088516" y="594740"/>
                </a:lnTo>
                <a:close/>
              </a:path>
              <a:path w="2078989" h="653414">
                <a:moveTo>
                  <a:pt x="1233170" y="541401"/>
                </a:moveTo>
                <a:lnTo>
                  <a:pt x="1203071" y="553974"/>
                </a:lnTo>
                <a:lnTo>
                  <a:pt x="1166749" y="568198"/>
                </a:lnTo>
                <a:lnTo>
                  <a:pt x="1151001" y="573913"/>
                </a:lnTo>
                <a:lnTo>
                  <a:pt x="1158494" y="594740"/>
                </a:lnTo>
                <a:lnTo>
                  <a:pt x="1174241" y="589152"/>
                </a:lnTo>
                <a:lnTo>
                  <a:pt x="1211199" y="574801"/>
                </a:lnTo>
                <a:lnTo>
                  <a:pt x="1241806" y="561848"/>
                </a:lnTo>
                <a:lnTo>
                  <a:pt x="1233170" y="541401"/>
                </a:lnTo>
                <a:close/>
              </a:path>
              <a:path w="2078989" h="653414">
                <a:moveTo>
                  <a:pt x="1372615" y="474599"/>
                </a:moveTo>
                <a:lnTo>
                  <a:pt x="1352550" y="485013"/>
                </a:lnTo>
                <a:lnTo>
                  <a:pt x="1314703" y="503936"/>
                </a:lnTo>
                <a:lnTo>
                  <a:pt x="1293368" y="514096"/>
                </a:lnTo>
                <a:lnTo>
                  <a:pt x="1302893" y="534162"/>
                </a:lnTo>
                <a:lnTo>
                  <a:pt x="1324228" y="524001"/>
                </a:lnTo>
                <a:lnTo>
                  <a:pt x="1362456" y="504951"/>
                </a:lnTo>
                <a:lnTo>
                  <a:pt x="1382902" y="494284"/>
                </a:lnTo>
                <a:lnTo>
                  <a:pt x="1372615" y="474599"/>
                </a:lnTo>
                <a:close/>
              </a:path>
              <a:path w="2078989" h="653414">
                <a:moveTo>
                  <a:pt x="1507871" y="399161"/>
                </a:moveTo>
                <a:lnTo>
                  <a:pt x="1507236" y="399669"/>
                </a:lnTo>
                <a:lnTo>
                  <a:pt x="1468120" y="422275"/>
                </a:lnTo>
                <a:lnTo>
                  <a:pt x="1431036" y="443230"/>
                </a:lnTo>
                <a:lnTo>
                  <a:pt x="1441831" y="462534"/>
                </a:lnTo>
                <a:lnTo>
                  <a:pt x="1479041" y="441706"/>
                </a:lnTo>
                <a:lnTo>
                  <a:pt x="1518412" y="418846"/>
                </a:lnTo>
                <a:lnTo>
                  <a:pt x="1519301" y="418211"/>
                </a:lnTo>
                <a:lnTo>
                  <a:pt x="1507871" y="399161"/>
                </a:lnTo>
                <a:close/>
              </a:path>
              <a:path w="2078989" h="653414">
                <a:moveTo>
                  <a:pt x="1640077" y="317754"/>
                </a:moveTo>
                <a:lnTo>
                  <a:pt x="1625853" y="326898"/>
                </a:lnTo>
                <a:lnTo>
                  <a:pt x="1564894" y="364871"/>
                </a:lnTo>
                <a:lnTo>
                  <a:pt x="1576451" y="383794"/>
                </a:lnTo>
                <a:lnTo>
                  <a:pt x="1597660" y="370839"/>
                </a:lnTo>
                <a:lnTo>
                  <a:pt x="1637664" y="345694"/>
                </a:lnTo>
                <a:lnTo>
                  <a:pt x="1652015" y="336423"/>
                </a:lnTo>
                <a:lnTo>
                  <a:pt x="1640077" y="317754"/>
                </a:lnTo>
                <a:close/>
              </a:path>
              <a:path w="2078989" h="653414">
                <a:moveTo>
                  <a:pt x="1769872" y="232537"/>
                </a:moveTo>
                <a:lnTo>
                  <a:pt x="1746250" y="248412"/>
                </a:lnTo>
                <a:lnTo>
                  <a:pt x="1695831" y="281559"/>
                </a:lnTo>
                <a:lnTo>
                  <a:pt x="1708023" y="300100"/>
                </a:lnTo>
                <a:lnTo>
                  <a:pt x="1758441" y="266954"/>
                </a:lnTo>
                <a:lnTo>
                  <a:pt x="1782318" y="250951"/>
                </a:lnTo>
                <a:lnTo>
                  <a:pt x="1769872" y="232537"/>
                </a:lnTo>
                <a:close/>
              </a:path>
              <a:path w="2078989" h="653414">
                <a:moveTo>
                  <a:pt x="1898269" y="144907"/>
                </a:moveTo>
                <a:lnTo>
                  <a:pt x="1827276" y="193801"/>
                </a:lnTo>
                <a:lnTo>
                  <a:pt x="1825116" y="195199"/>
                </a:lnTo>
                <a:lnTo>
                  <a:pt x="1837563" y="213613"/>
                </a:lnTo>
                <a:lnTo>
                  <a:pt x="1839722" y="212217"/>
                </a:lnTo>
                <a:lnTo>
                  <a:pt x="1910969" y="163195"/>
                </a:lnTo>
                <a:lnTo>
                  <a:pt x="1898269" y="144907"/>
                </a:lnTo>
                <a:close/>
              </a:path>
              <a:path w="2078989" h="653414">
                <a:moveTo>
                  <a:pt x="2071314" y="59817"/>
                </a:moveTo>
                <a:lnTo>
                  <a:pt x="2020443" y="59817"/>
                </a:lnTo>
                <a:lnTo>
                  <a:pt x="2033143" y="77977"/>
                </a:lnTo>
                <a:lnTo>
                  <a:pt x="2022755" y="85235"/>
                </a:lnTo>
                <a:lnTo>
                  <a:pt x="2052827" y="128143"/>
                </a:lnTo>
                <a:lnTo>
                  <a:pt x="2071314" y="59817"/>
                </a:lnTo>
                <a:close/>
              </a:path>
              <a:path w="2078989" h="653414">
                <a:moveTo>
                  <a:pt x="2010036" y="67087"/>
                </a:moveTo>
                <a:lnTo>
                  <a:pt x="1953006" y="106934"/>
                </a:lnTo>
                <a:lnTo>
                  <a:pt x="1965706" y="125095"/>
                </a:lnTo>
                <a:lnTo>
                  <a:pt x="2022755" y="85235"/>
                </a:lnTo>
                <a:lnTo>
                  <a:pt x="2010036" y="67087"/>
                </a:lnTo>
                <a:close/>
              </a:path>
              <a:path w="2078989" h="653414">
                <a:moveTo>
                  <a:pt x="2020443" y="59817"/>
                </a:moveTo>
                <a:lnTo>
                  <a:pt x="2010036" y="67087"/>
                </a:lnTo>
                <a:lnTo>
                  <a:pt x="2022755" y="85235"/>
                </a:lnTo>
                <a:lnTo>
                  <a:pt x="2033143" y="77977"/>
                </a:lnTo>
                <a:lnTo>
                  <a:pt x="2020443" y="59817"/>
                </a:lnTo>
                <a:close/>
              </a:path>
              <a:path w="2078989" h="653414">
                <a:moveTo>
                  <a:pt x="1979930" y="24130"/>
                </a:moveTo>
                <a:lnTo>
                  <a:pt x="2010036" y="67087"/>
                </a:lnTo>
                <a:lnTo>
                  <a:pt x="2020443" y="59817"/>
                </a:lnTo>
                <a:lnTo>
                  <a:pt x="2071314" y="59817"/>
                </a:lnTo>
                <a:lnTo>
                  <a:pt x="2078736" y="32385"/>
                </a:lnTo>
                <a:lnTo>
                  <a:pt x="1979930" y="2413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714501"/>
            <a:ext cx="8577580" cy="564705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>
                <a:latin typeface="Arial"/>
                <a:cs typeface="Arial"/>
              </a:rPr>
              <a:t>Use </a:t>
            </a:r>
            <a:r>
              <a:rPr sz="2400" spc="-10">
                <a:latin typeface="Arial"/>
                <a:cs typeface="Arial"/>
              </a:rPr>
              <a:t>no </a:t>
            </a:r>
            <a:r>
              <a:rPr sz="2400" spc="-5">
                <a:latin typeface="Arial"/>
                <a:cs typeface="Arial"/>
              </a:rPr>
              <a:t>linking</a:t>
            </a:r>
            <a:r>
              <a:rPr sz="2400" spc="45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items:</a:t>
            </a: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i="1" spc="-5">
                <a:latin typeface="Arial"/>
                <a:cs typeface="Arial"/>
              </a:rPr>
              <a:t>My girlfriend </a:t>
            </a:r>
            <a:r>
              <a:rPr lang="en-US" sz="2400" i="1" spc="-5">
                <a:solidFill>
                  <a:srgbClr val="FF0000"/>
                </a:solidFill>
                <a:latin typeface="Arial"/>
                <a:cs typeface="Arial"/>
              </a:rPr>
              <a:t>being</a:t>
            </a:r>
            <a:r>
              <a:rPr lang="en-US" sz="2400" i="1" spc="-5">
                <a:latin typeface="Arial"/>
                <a:cs typeface="Arial"/>
              </a:rPr>
              <a:t> angry</a:t>
            </a:r>
            <a:r>
              <a:rPr sz="2400" i="1" spc="-5">
                <a:latin typeface="Arial"/>
                <a:cs typeface="Arial"/>
              </a:rPr>
              <a:t>, </a:t>
            </a:r>
            <a:r>
              <a:rPr sz="2400" i="1">
                <a:latin typeface="Arial"/>
                <a:cs typeface="Arial"/>
              </a:rPr>
              <a:t>I </a:t>
            </a:r>
            <a:r>
              <a:rPr sz="2400" i="1" spc="-5">
                <a:latin typeface="Arial"/>
                <a:cs typeface="Arial"/>
              </a:rPr>
              <a:t>can't go</a:t>
            </a:r>
            <a:r>
              <a:rPr sz="2400" i="1" spc="45">
                <a:latin typeface="Arial"/>
                <a:cs typeface="Arial"/>
              </a:rPr>
              <a:t> </a:t>
            </a:r>
            <a:r>
              <a:rPr sz="2400" i="1" spc="-5">
                <a:latin typeface="Arial"/>
                <a:cs typeface="Arial"/>
              </a:rPr>
              <a:t>out.</a:t>
            </a:r>
            <a:endParaRPr sz="240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2065"/>
              </a:spcBef>
              <a:tabLst>
                <a:tab pos="4737100" algn="l"/>
              </a:tabLst>
            </a:pPr>
            <a:r>
              <a:rPr sz="2400" spc="-5">
                <a:latin typeface="Arial"/>
                <a:cs typeface="Arial"/>
              </a:rPr>
              <a:t>reduced</a:t>
            </a:r>
            <a:r>
              <a:rPr sz="2400" spc="2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adverbial</a:t>
            </a:r>
            <a:r>
              <a:rPr sz="2400" spc="45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clause	main</a:t>
            </a:r>
            <a:endParaRPr sz="2400">
              <a:latin typeface="Arial"/>
              <a:cs typeface="Arial"/>
            </a:endParaRPr>
          </a:p>
          <a:p>
            <a:pPr marL="2755900">
              <a:lnSpc>
                <a:spcPct val="100000"/>
              </a:lnSpc>
              <a:spcBef>
                <a:spcPts val="1920"/>
              </a:spcBef>
            </a:pPr>
            <a:r>
              <a:rPr sz="2400" spc="-5">
                <a:solidFill>
                  <a:srgbClr val="00B050"/>
                </a:solidFill>
                <a:latin typeface="Arial"/>
                <a:cs typeface="Arial"/>
              </a:rPr>
              <a:t>implicit</a:t>
            </a:r>
            <a:r>
              <a:rPr sz="2400" spc="1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00B050"/>
                </a:solidFill>
                <a:latin typeface="Arial"/>
                <a:cs typeface="Arial"/>
              </a:rPr>
              <a:t>linking</a:t>
            </a:r>
            <a:endParaRPr sz="2400">
              <a:solidFill>
                <a:srgbClr val="00B050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spc="-5">
                <a:latin typeface="Arial"/>
                <a:cs typeface="Arial"/>
              </a:rPr>
              <a:t>His voice trembl</a:t>
            </a:r>
            <a:r>
              <a:rPr sz="2400" i="1" spc="-5">
                <a:solidFill>
                  <a:srgbClr val="FF0000"/>
                </a:solidFill>
                <a:latin typeface="Arial"/>
                <a:cs typeface="Arial"/>
              </a:rPr>
              <a:t>ing</a:t>
            </a:r>
            <a:r>
              <a:rPr sz="2400" i="1" spc="-5">
                <a:latin typeface="Arial"/>
                <a:cs typeface="Arial"/>
              </a:rPr>
              <a:t>, he told his </a:t>
            </a:r>
            <a:r>
              <a:rPr sz="2400" i="1">
                <a:latin typeface="Arial"/>
                <a:cs typeface="Arial"/>
              </a:rPr>
              <a:t>story.</a:t>
            </a:r>
            <a:r>
              <a:rPr sz="2400" i="1" spc="7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[</a:t>
            </a:r>
            <a:r>
              <a:rPr sz="2000" b="1">
                <a:latin typeface="Arial"/>
                <a:cs typeface="Arial"/>
              </a:rPr>
              <a:t>marked</a:t>
            </a:r>
            <a:r>
              <a:rPr sz="2400">
                <a:latin typeface="Arial"/>
                <a:cs typeface="Arial"/>
              </a:rPr>
              <a:t>]</a:t>
            </a: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 spc="-5">
                <a:latin typeface="Arial"/>
                <a:cs typeface="Arial"/>
              </a:rPr>
              <a:t>His </a:t>
            </a:r>
            <a:r>
              <a:rPr sz="2400" i="1" spc="-10">
                <a:latin typeface="Arial"/>
                <a:cs typeface="Arial"/>
              </a:rPr>
              <a:t>money </a:t>
            </a:r>
            <a:r>
              <a:rPr sz="2400" i="1" spc="-5">
                <a:latin typeface="Arial"/>
                <a:cs typeface="Arial"/>
              </a:rPr>
              <a:t>wast</a:t>
            </a:r>
            <a:r>
              <a:rPr sz="2400" i="1" spc="-5">
                <a:solidFill>
                  <a:srgbClr val="FF0000"/>
                </a:solidFill>
                <a:latin typeface="Arial"/>
                <a:cs typeface="Arial"/>
              </a:rPr>
              <a:t>ed </a:t>
            </a:r>
            <a:r>
              <a:rPr sz="2400" i="1" spc="-5">
                <a:latin typeface="Arial"/>
                <a:cs typeface="Arial"/>
              </a:rPr>
              <a:t>on gambling, he has nothing left.</a:t>
            </a:r>
            <a:r>
              <a:rPr sz="2400" i="1" spc="18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[</a:t>
            </a:r>
            <a:r>
              <a:rPr sz="2000" b="1">
                <a:latin typeface="Arial"/>
                <a:cs typeface="Arial"/>
              </a:rPr>
              <a:t>marked</a:t>
            </a:r>
            <a:r>
              <a:rPr sz="2400">
                <a:latin typeface="Arial"/>
                <a:cs typeface="Arial"/>
              </a:rPr>
              <a:t>]</a:t>
            </a: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i="1">
                <a:latin typeface="Arial"/>
                <a:cs typeface="Arial"/>
              </a:rPr>
              <a:t>He stood before </a:t>
            </a:r>
            <a:r>
              <a:rPr sz="2400" i="1" spc="-10">
                <a:latin typeface="Arial"/>
                <a:cs typeface="Arial"/>
              </a:rPr>
              <a:t>me, </a:t>
            </a:r>
            <a:r>
              <a:rPr sz="2400" i="1" spc="-5">
                <a:latin typeface="Arial"/>
                <a:cs typeface="Arial"/>
              </a:rPr>
              <a:t>his hands [</a:t>
            </a:r>
            <a:r>
              <a:rPr sz="2400" i="1" spc="-5">
                <a:solidFill>
                  <a:srgbClr val="A6A6A6"/>
                </a:solidFill>
                <a:latin typeface="Arial"/>
                <a:cs typeface="Arial"/>
              </a:rPr>
              <a:t>being</a:t>
            </a:r>
            <a:r>
              <a:rPr sz="2400" i="1" spc="-5">
                <a:latin typeface="Arial"/>
                <a:cs typeface="Arial"/>
              </a:rPr>
              <a:t>] </a:t>
            </a:r>
            <a:r>
              <a:rPr sz="2400" i="1">
                <a:latin typeface="Arial"/>
                <a:cs typeface="Arial"/>
              </a:rPr>
              <a:t>in </a:t>
            </a:r>
            <a:r>
              <a:rPr sz="2400" i="1" spc="-5">
                <a:latin typeface="Arial"/>
                <a:cs typeface="Arial"/>
              </a:rPr>
              <a:t>his</a:t>
            </a:r>
            <a:r>
              <a:rPr sz="2400" i="1" spc="40">
                <a:latin typeface="Arial"/>
                <a:cs typeface="Arial"/>
              </a:rPr>
              <a:t> </a:t>
            </a:r>
            <a:r>
              <a:rPr sz="2400" i="1" spc="-5">
                <a:latin typeface="Arial"/>
                <a:cs typeface="Arial"/>
              </a:rPr>
              <a:t>pockets.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>
                <a:latin typeface="Arial"/>
                <a:cs typeface="Arial"/>
              </a:rPr>
              <a:t>[</a:t>
            </a:r>
            <a:r>
              <a:rPr sz="2000" b="1">
                <a:latin typeface="Arial"/>
                <a:cs typeface="Arial"/>
              </a:rPr>
              <a:t>unmarked</a:t>
            </a:r>
            <a:r>
              <a:rPr sz="2400">
                <a:latin typeface="Arial"/>
                <a:cs typeface="Arial"/>
              </a:rPr>
              <a:t>]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spc="-5">
                <a:latin typeface="Arial"/>
                <a:cs typeface="Arial"/>
              </a:rPr>
              <a:t>Notes </a:t>
            </a:r>
            <a:r>
              <a:rPr sz="2400" b="1" spc="-10">
                <a:latin typeface="Arial"/>
                <a:cs typeface="Arial"/>
              </a:rPr>
              <a:t>on </a:t>
            </a:r>
            <a:r>
              <a:rPr sz="2400" b="1" spc="-5">
                <a:latin typeface="Arial"/>
                <a:cs typeface="Arial"/>
              </a:rPr>
              <a:t>reduction</a:t>
            </a:r>
            <a:r>
              <a:rPr sz="2400" b="1" spc="20">
                <a:latin typeface="Arial"/>
                <a:cs typeface="Arial"/>
              </a:rPr>
              <a:t> </a:t>
            </a:r>
            <a:r>
              <a:rPr sz="2400" b="1" spc="-5">
                <a:latin typeface="Arial"/>
                <a:cs typeface="Arial"/>
              </a:rPr>
              <a:t>rules:</a:t>
            </a:r>
            <a:endParaRPr sz="2400" b="1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i="1" spc="-5">
                <a:latin typeface="Arial"/>
                <a:cs typeface="Arial"/>
              </a:rPr>
              <a:t>My girlfriend </a:t>
            </a:r>
            <a:r>
              <a:rPr lang="en-US" sz="2400" i="1" spc="-5">
                <a:solidFill>
                  <a:srgbClr val="FF0000"/>
                </a:solidFill>
                <a:latin typeface="Arial"/>
                <a:cs typeface="Arial"/>
              </a:rPr>
              <a:t>being</a:t>
            </a:r>
            <a:r>
              <a:rPr lang="en-US" sz="2400" i="1" spc="-5">
                <a:latin typeface="Arial"/>
                <a:cs typeface="Arial"/>
              </a:rPr>
              <a:t> angry</a:t>
            </a:r>
            <a:r>
              <a:rPr sz="2400" i="1" spc="-5">
                <a:latin typeface="Arial"/>
                <a:cs typeface="Arial"/>
              </a:rPr>
              <a:t>, </a:t>
            </a:r>
            <a:r>
              <a:rPr sz="2400" i="1">
                <a:latin typeface="Arial"/>
                <a:cs typeface="Arial"/>
              </a:rPr>
              <a:t>I </a:t>
            </a:r>
            <a:r>
              <a:rPr sz="2400" i="1" spc="-5">
                <a:latin typeface="Arial"/>
                <a:cs typeface="Arial"/>
              </a:rPr>
              <a:t>can't go</a:t>
            </a:r>
            <a:r>
              <a:rPr sz="2400" i="1" spc="45">
                <a:latin typeface="Arial"/>
                <a:cs typeface="Arial"/>
              </a:rPr>
              <a:t> </a:t>
            </a:r>
            <a:r>
              <a:rPr sz="2400" i="1" spc="-5">
                <a:latin typeface="Arial"/>
                <a:cs typeface="Arial"/>
              </a:rPr>
              <a:t>out.</a:t>
            </a:r>
            <a:endParaRPr sz="24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575"/>
              </a:spcBef>
            </a:pPr>
            <a:r>
              <a:rPr sz="2400">
                <a:latin typeface="Arial"/>
                <a:cs typeface="Arial"/>
              </a:rPr>
              <a:t>– </a:t>
            </a:r>
            <a:r>
              <a:rPr lang="en-US" sz="2400" i="1" spc="-5">
                <a:latin typeface="Arial"/>
                <a:cs typeface="Arial"/>
              </a:rPr>
              <a:t>My girlfriend </a:t>
            </a:r>
            <a:r>
              <a:rPr lang="en-US" sz="2400" i="1" strike="dblStrike" spc="-5">
                <a:latin typeface="Arial"/>
                <a:cs typeface="Arial"/>
              </a:rPr>
              <a:t>angry</a:t>
            </a:r>
            <a:r>
              <a:rPr sz="2400" i="1" strike="noStrike" spc="-5">
                <a:latin typeface="Arial"/>
                <a:cs typeface="Arial"/>
              </a:rPr>
              <a:t> </a:t>
            </a:r>
            <a:r>
              <a:rPr sz="2400" i="1" strike="noStrike">
                <a:latin typeface="Arial"/>
                <a:cs typeface="Arial"/>
              </a:rPr>
              <a:t>| </a:t>
            </a:r>
            <a:r>
              <a:rPr sz="2400" i="1" strike="noStrike" spc="-5">
                <a:solidFill>
                  <a:srgbClr val="FF0000"/>
                </a:solidFill>
                <a:latin typeface="Arial"/>
                <a:cs typeface="Arial"/>
              </a:rPr>
              <a:t>incredibly </a:t>
            </a:r>
            <a:r>
              <a:rPr lang="en-US" sz="2400" i="1" strike="noStrike" spc="-5">
                <a:solidFill>
                  <a:srgbClr val="FF0000"/>
                </a:solidFill>
                <a:latin typeface="Arial"/>
                <a:cs typeface="Arial"/>
              </a:rPr>
              <a:t>angry</a:t>
            </a:r>
            <a:r>
              <a:rPr sz="2400" i="1" strike="noStrike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trike="noStrike">
                <a:latin typeface="Arial"/>
                <a:cs typeface="Arial"/>
              </a:rPr>
              <a:t>| </a:t>
            </a:r>
            <a:r>
              <a:rPr lang="en-US" sz="2400" i="1" strike="noStrike" spc="-5">
                <a:solidFill>
                  <a:srgbClr val="FF0000"/>
                </a:solidFill>
                <a:latin typeface="Arial"/>
                <a:cs typeface="Arial"/>
              </a:rPr>
              <a:t>angrier</a:t>
            </a:r>
            <a:r>
              <a:rPr sz="2400" i="1" strike="noStrike" spc="-5">
                <a:solidFill>
                  <a:srgbClr val="FF0000"/>
                </a:solidFill>
                <a:latin typeface="Arial"/>
                <a:cs typeface="Arial"/>
              </a:rPr>
              <a:t> than </a:t>
            </a:r>
            <a:r>
              <a:rPr sz="2400" i="1" strike="noStrike">
                <a:solidFill>
                  <a:srgbClr val="FF0000"/>
                </a:solidFill>
                <a:latin typeface="Arial"/>
                <a:cs typeface="Arial"/>
              </a:rPr>
              <a:t>ever</a:t>
            </a:r>
            <a:r>
              <a:rPr sz="2400" i="1" strike="noStrike">
                <a:latin typeface="Arial"/>
                <a:cs typeface="Arial"/>
              </a:rPr>
              <a:t>, I </a:t>
            </a:r>
            <a:r>
              <a:rPr sz="2400" i="1" strike="noStrike" spc="-5">
                <a:latin typeface="Arial"/>
                <a:cs typeface="Arial"/>
              </a:rPr>
              <a:t>can't  go</a:t>
            </a:r>
            <a:r>
              <a:rPr sz="2400" i="1" strike="noStrike" spc="-20">
                <a:latin typeface="Arial"/>
                <a:cs typeface="Arial"/>
              </a:rPr>
              <a:t> </a:t>
            </a:r>
            <a:r>
              <a:rPr sz="2400" i="1" strike="noStrike" spc="-5">
                <a:latin typeface="Arial"/>
                <a:cs typeface="Arial"/>
              </a:rPr>
              <a:t>out.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/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962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9439" y="457200"/>
            <a:ext cx="2691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/>
              <a:t>THANK</a:t>
            </a:r>
            <a:r>
              <a:rPr sz="3600" spc="-105"/>
              <a:t> </a:t>
            </a:r>
            <a:r>
              <a:rPr sz="3600"/>
              <a:t>YOU</a:t>
            </a:r>
          </a:p>
        </p:txBody>
      </p:sp>
      <p:sp>
        <p:nvSpPr>
          <p:cNvPr id="3" name="object 3"/>
          <p:cNvSpPr/>
          <p:nvPr/>
        </p:nvSpPr>
        <p:spPr>
          <a:xfrm>
            <a:off x="3186959" y="2883354"/>
            <a:ext cx="2575023" cy="767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6717" y="2273173"/>
            <a:ext cx="2550413" cy="958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2496" y="2646298"/>
            <a:ext cx="288925" cy="316230"/>
          </a:xfrm>
          <a:custGeom>
            <a:avLst/>
            <a:gdLst/>
            <a:ahLst/>
            <a:cxnLst/>
            <a:rect l="l" t="t" r="r" b="b"/>
            <a:pathLst>
              <a:path w="288925" h="316230">
                <a:moveTo>
                  <a:pt x="87249" y="0"/>
                </a:moveTo>
                <a:lnTo>
                  <a:pt x="50069" y="19050"/>
                </a:lnTo>
                <a:lnTo>
                  <a:pt x="14466" y="54935"/>
                </a:lnTo>
                <a:lnTo>
                  <a:pt x="0" y="107441"/>
                </a:lnTo>
                <a:lnTo>
                  <a:pt x="1857" y="133038"/>
                </a:lnTo>
                <a:lnTo>
                  <a:pt x="16716" y="184040"/>
                </a:lnTo>
                <a:lnTo>
                  <a:pt x="45358" y="233330"/>
                </a:lnTo>
                <a:lnTo>
                  <a:pt x="81260" y="272573"/>
                </a:lnTo>
                <a:lnTo>
                  <a:pt x="122503" y="300077"/>
                </a:lnTo>
                <a:lnTo>
                  <a:pt x="164516" y="313983"/>
                </a:lnTo>
                <a:lnTo>
                  <a:pt x="185546" y="315722"/>
                </a:lnTo>
                <a:lnTo>
                  <a:pt x="196187" y="315172"/>
                </a:lnTo>
                <a:lnTo>
                  <a:pt x="245395" y="301712"/>
                </a:lnTo>
                <a:lnTo>
                  <a:pt x="288543" y="279780"/>
                </a:lnTo>
                <a:lnTo>
                  <a:pt x="252247" y="241083"/>
                </a:lnTo>
                <a:lnTo>
                  <a:pt x="218468" y="201954"/>
                </a:lnTo>
                <a:lnTo>
                  <a:pt x="187203" y="162398"/>
                </a:lnTo>
                <a:lnTo>
                  <a:pt x="158451" y="122420"/>
                </a:lnTo>
                <a:lnTo>
                  <a:pt x="132209" y="82025"/>
                </a:lnTo>
                <a:lnTo>
                  <a:pt x="108476" y="41217"/>
                </a:lnTo>
                <a:lnTo>
                  <a:pt x="87249" y="0"/>
                </a:lnTo>
                <a:close/>
              </a:path>
            </a:pathLst>
          </a:custGeom>
          <a:ln w="9143">
            <a:solidFill>
              <a:srgbClr val="A885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75503" y="2524125"/>
            <a:ext cx="224154" cy="254635"/>
          </a:xfrm>
          <a:custGeom>
            <a:avLst/>
            <a:gdLst/>
            <a:ahLst/>
            <a:cxnLst/>
            <a:rect l="l" t="t" r="r" b="b"/>
            <a:pathLst>
              <a:path w="224154" h="254635">
                <a:moveTo>
                  <a:pt x="113411" y="0"/>
                </a:moveTo>
                <a:lnTo>
                  <a:pt x="0" y="254635"/>
                </a:lnTo>
                <a:lnTo>
                  <a:pt x="223647" y="254635"/>
                </a:lnTo>
                <a:lnTo>
                  <a:pt x="113411" y="0"/>
                </a:lnTo>
                <a:close/>
              </a:path>
            </a:pathLst>
          </a:custGeom>
          <a:ln w="9144">
            <a:solidFill>
              <a:srgbClr val="A885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5945" y="2314955"/>
            <a:ext cx="155829" cy="244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93694" y="2314575"/>
            <a:ext cx="393065" cy="691515"/>
          </a:xfrm>
          <a:custGeom>
            <a:avLst/>
            <a:gdLst/>
            <a:ahLst/>
            <a:cxnLst/>
            <a:rect l="l" t="t" r="r" b="b"/>
            <a:pathLst>
              <a:path w="393064" h="691514">
                <a:moveTo>
                  <a:pt x="196341" y="0"/>
                </a:moveTo>
                <a:lnTo>
                  <a:pt x="150074" y="6381"/>
                </a:lnTo>
                <a:lnTo>
                  <a:pt x="109378" y="25526"/>
                </a:lnTo>
                <a:lnTo>
                  <a:pt x="74255" y="57435"/>
                </a:lnTo>
                <a:lnTo>
                  <a:pt x="44703" y="102108"/>
                </a:lnTo>
                <a:lnTo>
                  <a:pt x="28594" y="139231"/>
                </a:lnTo>
                <a:lnTo>
                  <a:pt x="16075" y="182170"/>
                </a:lnTo>
                <a:lnTo>
                  <a:pt x="7140" y="230919"/>
                </a:lnTo>
                <a:lnTo>
                  <a:pt x="1784" y="285471"/>
                </a:lnTo>
                <a:lnTo>
                  <a:pt x="0" y="345821"/>
                </a:lnTo>
                <a:lnTo>
                  <a:pt x="1862" y="406391"/>
                </a:lnTo>
                <a:lnTo>
                  <a:pt x="7450" y="461489"/>
                </a:lnTo>
                <a:lnTo>
                  <a:pt x="16763" y="511127"/>
                </a:lnTo>
                <a:lnTo>
                  <a:pt x="29802" y="555314"/>
                </a:lnTo>
                <a:lnTo>
                  <a:pt x="46566" y="594061"/>
                </a:lnTo>
                <a:lnTo>
                  <a:pt x="67055" y="627379"/>
                </a:lnTo>
                <a:lnTo>
                  <a:pt x="122840" y="675211"/>
                </a:lnTo>
                <a:lnTo>
                  <a:pt x="196341" y="691134"/>
                </a:lnTo>
                <a:lnTo>
                  <a:pt x="235491" y="687206"/>
                </a:lnTo>
                <a:lnTo>
                  <a:pt x="300122" y="655826"/>
                </a:lnTo>
                <a:lnTo>
                  <a:pt x="346117" y="595905"/>
                </a:lnTo>
                <a:lnTo>
                  <a:pt x="362881" y="558376"/>
                </a:lnTo>
                <a:lnTo>
                  <a:pt x="375919" y="515810"/>
                </a:lnTo>
                <a:lnTo>
                  <a:pt x="385233" y="468206"/>
                </a:lnTo>
                <a:lnTo>
                  <a:pt x="390821" y="415565"/>
                </a:lnTo>
                <a:lnTo>
                  <a:pt x="392683" y="357886"/>
                </a:lnTo>
                <a:lnTo>
                  <a:pt x="391006" y="290660"/>
                </a:lnTo>
                <a:lnTo>
                  <a:pt x="385970" y="231316"/>
                </a:lnTo>
                <a:lnTo>
                  <a:pt x="377568" y="179843"/>
                </a:lnTo>
                <a:lnTo>
                  <a:pt x="365796" y="136227"/>
                </a:lnTo>
                <a:lnTo>
                  <a:pt x="350646" y="100457"/>
                </a:lnTo>
                <a:lnTo>
                  <a:pt x="321411" y="56524"/>
                </a:lnTo>
                <a:lnTo>
                  <a:pt x="285924" y="25130"/>
                </a:lnTo>
                <a:lnTo>
                  <a:pt x="244222" y="6284"/>
                </a:lnTo>
                <a:lnTo>
                  <a:pt x="196341" y="0"/>
                </a:lnTo>
                <a:close/>
              </a:path>
            </a:pathLst>
          </a:custGeom>
          <a:ln w="9144">
            <a:solidFill>
              <a:srgbClr val="A885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1635" y="2274823"/>
            <a:ext cx="785495" cy="755015"/>
          </a:xfrm>
          <a:custGeom>
            <a:avLst/>
            <a:gdLst/>
            <a:ahLst/>
            <a:cxnLst/>
            <a:rect l="l" t="t" r="r" b="b"/>
            <a:pathLst>
              <a:path w="785495" h="755014">
                <a:moveTo>
                  <a:pt x="393318" y="0"/>
                </a:moveTo>
                <a:lnTo>
                  <a:pt x="403733" y="0"/>
                </a:lnTo>
                <a:lnTo>
                  <a:pt x="670433" y="606551"/>
                </a:lnTo>
                <a:lnTo>
                  <a:pt x="688647" y="645626"/>
                </a:lnTo>
                <a:lnTo>
                  <a:pt x="720028" y="699867"/>
                </a:lnTo>
                <a:lnTo>
                  <a:pt x="755523" y="728424"/>
                </a:lnTo>
                <a:lnTo>
                  <a:pt x="785494" y="734695"/>
                </a:lnTo>
                <a:lnTo>
                  <a:pt x="785494" y="754888"/>
                </a:lnTo>
                <a:lnTo>
                  <a:pt x="427736" y="754888"/>
                </a:lnTo>
                <a:lnTo>
                  <a:pt x="427736" y="734695"/>
                </a:lnTo>
                <a:lnTo>
                  <a:pt x="442467" y="734695"/>
                </a:lnTo>
                <a:lnTo>
                  <a:pt x="462397" y="733954"/>
                </a:lnTo>
                <a:lnTo>
                  <a:pt x="502919" y="722756"/>
                </a:lnTo>
                <a:lnTo>
                  <a:pt x="514985" y="697611"/>
                </a:lnTo>
                <a:lnTo>
                  <a:pt x="514985" y="691006"/>
                </a:lnTo>
                <a:lnTo>
                  <a:pt x="502038" y="652575"/>
                </a:lnTo>
                <a:lnTo>
                  <a:pt x="456056" y="544322"/>
                </a:lnTo>
                <a:lnTo>
                  <a:pt x="194817" y="544322"/>
                </a:lnTo>
                <a:lnTo>
                  <a:pt x="163702" y="616330"/>
                </a:lnTo>
                <a:lnTo>
                  <a:pt x="149415" y="663265"/>
                </a:lnTo>
                <a:lnTo>
                  <a:pt x="148462" y="675766"/>
                </a:lnTo>
                <a:lnTo>
                  <a:pt x="150032" y="690288"/>
                </a:lnTo>
                <a:lnTo>
                  <a:pt x="173481" y="721613"/>
                </a:lnTo>
                <a:lnTo>
                  <a:pt x="219827" y="732240"/>
                </a:lnTo>
                <a:lnTo>
                  <a:pt x="245999" y="734695"/>
                </a:lnTo>
                <a:lnTo>
                  <a:pt x="245999" y="754888"/>
                </a:lnTo>
                <a:lnTo>
                  <a:pt x="0" y="754888"/>
                </a:lnTo>
                <a:lnTo>
                  <a:pt x="0" y="734695"/>
                </a:lnTo>
                <a:lnTo>
                  <a:pt x="19026" y="730410"/>
                </a:lnTo>
                <a:lnTo>
                  <a:pt x="36290" y="723471"/>
                </a:lnTo>
                <a:lnTo>
                  <a:pt x="79075" y="684627"/>
                </a:lnTo>
                <a:lnTo>
                  <a:pt x="110734" y="628862"/>
                </a:lnTo>
                <a:lnTo>
                  <a:pt x="128777" y="590168"/>
                </a:lnTo>
                <a:lnTo>
                  <a:pt x="393318" y="0"/>
                </a:lnTo>
                <a:close/>
              </a:path>
            </a:pathLst>
          </a:custGeom>
          <a:ln w="9143">
            <a:solidFill>
              <a:srgbClr val="A885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66540" y="2273173"/>
            <a:ext cx="837565" cy="773430"/>
          </a:xfrm>
          <a:custGeom>
            <a:avLst/>
            <a:gdLst/>
            <a:ahLst/>
            <a:cxnLst/>
            <a:rect l="l" t="t" r="r" b="b"/>
            <a:pathLst>
              <a:path w="837564" h="773430">
                <a:moveTo>
                  <a:pt x="417830" y="0"/>
                </a:moveTo>
                <a:lnTo>
                  <a:pt x="486791" y="9620"/>
                </a:lnTo>
                <a:lnTo>
                  <a:pt x="539750" y="38480"/>
                </a:lnTo>
                <a:lnTo>
                  <a:pt x="573468" y="80121"/>
                </a:lnTo>
                <a:lnTo>
                  <a:pt x="584708" y="128142"/>
                </a:lnTo>
                <a:lnTo>
                  <a:pt x="581826" y="157884"/>
                </a:lnTo>
                <a:lnTo>
                  <a:pt x="558776" y="210653"/>
                </a:lnTo>
                <a:lnTo>
                  <a:pt x="512198" y="255208"/>
                </a:lnTo>
                <a:lnTo>
                  <a:pt x="479075" y="275796"/>
                </a:lnTo>
                <a:lnTo>
                  <a:pt x="439237" y="295455"/>
                </a:lnTo>
                <a:lnTo>
                  <a:pt x="392684" y="314198"/>
                </a:lnTo>
                <a:lnTo>
                  <a:pt x="414845" y="350858"/>
                </a:lnTo>
                <a:lnTo>
                  <a:pt x="440182" y="388450"/>
                </a:lnTo>
                <a:lnTo>
                  <a:pt x="468693" y="426973"/>
                </a:lnTo>
                <a:lnTo>
                  <a:pt x="500380" y="466428"/>
                </a:lnTo>
                <a:lnTo>
                  <a:pt x="535241" y="506814"/>
                </a:lnTo>
                <a:lnTo>
                  <a:pt x="573277" y="548131"/>
                </a:lnTo>
                <a:lnTo>
                  <a:pt x="608355" y="504769"/>
                </a:lnTo>
                <a:lnTo>
                  <a:pt x="633396" y="464597"/>
                </a:lnTo>
                <a:lnTo>
                  <a:pt x="648412" y="427616"/>
                </a:lnTo>
                <a:lnTo>
                  <a:pt x="653414" y="393826"/>
                </a:lnTo>
                <a:lnTo>
                  <a:pt x="652436" y="382805"/>
                </a:lnTo>
                <a:lnTo>
                  <a:pt x="628834" y="347551"/>
                </a:lnTo>
                <a:lnTo>
                  <a:pt x="591312" y="335406"/>
                </a:lnTo>
                <a:lnTo>
                  <a:pt x="591312" y="314198"/>
                </a:lnTo>
                <a:lnTo>
                  <a:pt x="818134" y="314198"/>
                </a:lnTo>
                <a:lnTo>
                  <a:pt x="818134" y="335406"/>
                </a:lnTo>
                <a:lnTo>
                  <a:pt x="800088" y="338887"/>
                </a:lnTo>
                <a:lnTo>
                  <a:pt x="784066" y="343820"/>
                </a:lnTo>
                <a:lnTo>
                  <a:pt x="746426" y="369550"/>
                </a:lnTo>
                <a:lnTo>
                  <a:pt x="718042" y="409467"/>
                </a:lnTo>
                <a:lnTo>
                  <a:pt x="701421" y="438023"/>
                </a:lnTo>
                <a:lnTo>
                  <a:pt x="682206" y="470288"/>
                </a:lnTo>
                <a:lnTo>
                  <a:pt x="659431" y="504412"/>
                </a:lnTo>
                <a:lnTo>
                  <a:pt x="633108" y="540392"/>
                </a:lnTo>
                <a:lnTo>
                  <a:pt x="603250" y="578230"/>
                </a:lnTo>
                <a:lnTo>
                  <a:pt x="629775" y="601376"/>
                </a:lnTo>
                <a:lnTo>
                  <a:pt x="675062" y="636238"/>
                </a:lnTo>
                <a:lnTo>
                  <a:pt x="718089" y="658240"/>
                </a:lnTo>
                <a:lnTo>
                  <a:pt x="741807" y="661669"/>
                </a:lnTo>
                <a:lnTo>
                  <a:pt x="761523" y="658360"/>
                </a:lnTo>
                <a:lnTo>
                  <a:pt x="780288" y="648430"/>
                </a:lnTo>
                <a:lnTo>
                  <a:pt x="798099" y="631880"/>
                </a:lnTo>
                <a:lnTo>
                  <a:pt x="814959" y="608711"/>
                </a:lnTo>
                <a:lnTo>
                  <a:pt x="837311" y="620776"/>
                </a:lnTo>
                <a:lnTo>
                  <a:pt x="814548" y="661499"/>
                </a:lnTo>
                <a:lnTo>
                  <a:pt x="791035" y="695864"/>
                </a:lnTo>
                <a:lnTo>
                  <a:pt x="741807" y="745616"/>
                </a:lnTo>
                <a:lnTo>
                  <a:pt x="700373" y="766476"/>
                </a:lnTo>
                <a:lnTo>
                  <a:pt x="653414" y="773429"/>
                </a:lnTo>
                <a:lnTo>
                  <a:pt x="632414" y="772287"/>
                </a:lnTo>
                <a:lnTo>
                  <a:pt x="591889" y="763143"/>
                </a:lnTo>
                <a:lnTo>
                  <a:pt x="552176" y="744017"/>
                </a:lnTo>
                <a:lnTo>
                  <a:pt x="505416" y="709814"/>
                </a:lnTo>
                <a:lnTo>
                  <a:pt x="478917" y="686688"/>
                </a:lnTo>
                <a:lnTo>
                  <a:pt x="445339" y="708048"/>
                </a:lnTo>
                <a:lnTo>
                  <a:pt x="381279" y="741195"/>
                </a:lnTo>
                <a:lnTo>
                  <a:pt x="320460" y="761910"/>
                </a:lnTo>
                <a:lnTo>
                  <a:pt x="257976" y="772146"/>
                </a:lnTo>
                <a:lnTo>
                  <a:pt x="225806" y="773429"/>
                </a:lnTo>
                <a:lnTo>
                  <a:pt x="176655" y="769927"/>
                </a:lnTo>
                <a:lnTo>
                  <a:pt x="132826" y="759412"/>
                </a:lnTo>
                <a:lnTo>
                  <a:pt x="94307" y="741872"/>
                </a:lnTo>
                <a:lnTo>
                  <a:pt x="61087" y="717296"/>
                </a:lnTo>
                <a:lnTo>
                  <a:pt x="34343" y="687960"/>
                </a:lnTo>
                <a:lnTo>
                  <a:pt x="3811" y="621909"/>
                </a:lnTo>
                <a:lnTo>
                  <a:pt x="0" y="585215"/>
                </a:lnTo>
                <a:lnTo>
                  <a:pt x="3643" y="545665"/>
                </a:lnTo>
                <a:lnTo>
                  <a:pt x="14573" y="508746"/>
                </a:lnTo>
                <a:lnTo>
                  <a:pt x="32789" y="474470"/>
                </a:lnTo>
                <a:lnTo>
                  <a:pt x="58293" y="442849"/>
                </a:lnTo>
                <a:lnTo>
                  <a:pt x="90822" y="413656"/>
                </a:lnTo>
                <a:lnTo>
                  <a:pt x="129936" y="386476"/>
                </a:lnTo>
                <a:lnTo>
                  <a:pt x="175646" y="361320"/>
                </a:lnTo>
                <a:lnTo>
                  <a:pt x="227964" y="338200"/>
                </a:lnTo>
                <a:lnTo>
                  <a:pt x="221347" y="320579"/>
                </a:lnTo>
                <a:lnTo>
                  <a:pt x="206756" y="268859"/>
                </a:lnTo>
                <a:lnTo>
                  <a:pt x="200076" y="219406"/>
                </a:lnTo>
                <a:lnTo>
                  <a:pt x="199644" y="203453"/>
                </a:lnTo>
                <a:lnTo>
                  <a:pt x="203477" y="161641"/>
                </a:lnTo>
                <a:lnTo>
                  <a:pt x="214979" y="123459"/>
                </a:lnTo>
                <a:lnTo>
                  <a:pt x="234148" y="88921"/>
                </a:lnTo>
                <a:lnTo>
                  <a:pt x="260985" y="58038"/>
                </a:lnTo>
                <a:lnTo>
                  <a:pt x="293796" y="32629"/>
                </a:lnTo>
                <a:lnTo>
                  <a:pt x="330882" y="14493"/>
                </a:lnTo>
                <a:lnTo>
                  <a:pt x="372231" y="3621"/>
                </a:lnTo>
                <a:lnTo>
                  <a:pt x="417830" y="0"/>
                </a:lnTo>
                <a:close/>
              </a:path>
            </a:pathLst>
          </a:custGeom>
          <a:ln w="9144">
            <a:solidFill>
              <a:srgbClr val="A885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6717" y="2273173"/>
            <a:ext cx="786130" cy="958850"/>
          </a:xfrm>
          <a:custGeom>
            <a:avLst/>
            <a:gdLst/>
            <a:ahLst/>
            <a:cxnLst/>
            <a:rect l="l" t="t" r="r" b="b"/>
            <a:pathLst>
              <a:path w="786129" h="958850">
                <a:moveTo>
                  <a:pt x="393827" y="0"/>
                </a:moveTo>
                <a:lnTo>
                  <a:pt x="449060" y="3059"/>
                </a:lnTo>
                <a:lnTo>
                  <a:pt x="500967" y="12239"/>
                </a:lnTo>
                <a:lnTo>
                  <a:pt x="549544" y="27543"/>
                </a:lnTo>
                <a:lnTo>
                  <a:pt x="594788" y="48974"/>
                </a:lnTo>
                <a:lnTo>
                  <a:pt x="636693" y="76538"/>
                </a:lnTo>
                <a:lnTo>
                  <a:pt x="675258" y="110236"/>
                </a:lnTo>
                <a:lnTo>
                  <a:pt x="709126" y="148472"/>
                </a:lnTo>
                <a:lnTo>
                  <a:pt x="736821" y="189775"/>
                </a:lnTo>
                <a:lnTo>
                  <a:pt x="758348" y="234140"/>
                </a:lnTo>
                <a:lnTo>
                  <a:pt x="773716" y="281563"/>
                </a:lnTo>
                <a:lnTo>
                  <a:pt x="782932" y="332042"/>
                </a:lnTo>
                <a:lnTo>
                  <a:pt x="786003" y="385572"/>
                </a:lnTo>
                <a:lnTo>
                  <a:pt x="782541" y="441671"/>
                </a:lnTo>
                <a:lnTo>
                  <a:pt x="772148" y="494759"/>
                </a:lnTo>
                <a:lnTo>
                  <a:pt x="754812" y="544842"/>
                </a:lnTo>
                <a:lnTo>
                  <a:pt x="730521" y="591925"/>
                </a:lnTo>
                <a:lnTo>
                  <a:pt x="699261" y="636015"/>
                </a:lnTo>
                <a:lnTo>
                  <a:pt x="663172" y="675120"/>
                </a:lnTo>
                <a:lnTo>
                  <a:pt x="624242" y="707392"/>
                </a:lnTo>
                <a:lnTo>
                  <a:pt x="582465" y="732823"/>
                </a:lnTo>
                <a:lnTo>
                  <a:pt x="537835" y="751409"/>
                </a:lnTo>
                <a:lnTo>
                  <a:pt x="490346" y="763142"/>
                </a:lnTo>
                <a:lnTo>
                  <a:pt x="504658" y="797119"/>
                </a:lnTo>
                <a:lnTo>
                  <a:pt x="543710" y="851689"/>
                </a:lnTo>
                <a:lnTo>
                  <a:pt x="596524" y="888164"/>
                </a:lnTo>
                <a:lnTo>
                  <a:pt x="662767" y="906400"/>
                </a:lnTo>
                <a:lnTo>
                  <a:pt x="700912" y="908685"/>
                </a:lnTo>
                <a:lnTo>
                  <a:pt x="712031" y="908421"/>
                </a:lnTo>
                <a:lnTo>
                  <a:pt x="723471" y="907621"/>
                </a:lnTo>
                <a:lnTo>
                  <a:pt x="735220" y="906273"/>
                </a:lnTo>
                <a:lnTo>
                  <a:pt x="747268" y="904366"/>
                </a:lnTo>
                <a:lnTo>
                  <a:pt x="747268" y="937640"/>
                </a:lnTo>
                <a:lnTo>
                  <a:pt x="707195" y="946715"/>
                </a:lnTo>
                <a:lnTo>
                  <a:pt x="669290" y="953182"/>
                </a:lnTo>
                <a:lnTo>
                  <a:pt x="633575" y="957054"/>
                </a:lnTo>
                <a:lnTo>
                  <a:pt x="600074" y="958341"/>
                </a:lnTo>
                <a:lnTo>
                  <a:pt x="550664" y="955244"/>
                </a:lnTo>
                <a:lnTo>
                  <a:pt x="503967" y="945943"/>
                </a:lnTo>
                <a:lnTo>
                  <a:pt x="459986" y="930427"/>
                </a:lnTo>
                <a:lnTo>
                  <a:pt x="418719" y="908685"/>
                </a:lnTo>
                <a:lnTo>
                  <a:pt x="381210" y="880997"/>
                </a:lnTo>
                <a:lnTo>
                  <a:pt x="348678" y="847486"/>
                </a:lnTo>
                <a:lnTo>
                  <a:pt x="321099" y="808190"/>
                </a:lnTo>
                <a:lnTo>
                  <a:pt x="298449" y="763142"/>
                </a:lnTo>
                <a:lnTo>
                  <a:pt x="246830" y="748801"/>
                </a:lnTo>
                <a:lnTo>
                  <a:pt x="199404" y="728479"/>
                </a:lnTo>
                <a:lnTo>
                  <a:pt x="156160" y="702170"/>
                </a:lnTo>
                <a:lnTo>
                  <a:pt x="117085" y="669870"/>
                </a:lnTo>
                <a:lnTo>
                  <a:pt x="82168" y="631571"/>
                </a:lnTo>
                <a:lnTo>
                  <a:pt x="52604" y="588759"/>
                </a:lnTo>
                <a:lnTo>
                  <a:pt x="29599" y="542766"/>
                </a:lnTo>
                <a:lnTo>
                  <a:pt x="13159" y="493578"/>
                </a:lnTo>
                <a:lnTo>
                  <a:pt x="3290" y="441184"/>
                </a:lnTo>
                <a:lnTo>
                  <a:pt x="0" y="385572"/>
                </a:lnTo>
                <a:lnTo>
                  <a:pt x="3090" y="331872"/>
                </a:lnTo>
                <a:lnTo>
                  <a:pt x="12366" y="281267"/>
                </a:lnTo>
                <a:lnTo>
                  <a:pt x="27828" y="233759"/>
                </a:lnTo>
                <a:lnTo>
                  <a:pt x="49482" y="189352"/>
                </a:lnTo>
                <a:lnTo>
                  <a:pt x="77331" y="148049"/>
                </a:lnTo>
                <a:lnTo>
                  <a:pt x="111379" y="109854"/>
                </a:lnTo>
                <a:lnTo>
                  <a:pt x="150125" y="76273"/>
                </a:lnTo>
                <a:lnTo>
                  <a:pt x="192198" y="48805"/>
                </a:lnTo>
                <a:lnTo>
                  <a:pt x="237601" y="27447"/>
                </a:lnTo>
                <a:lnTo>
                  <a:pt x="286337" y="12196"/>
                </a:lnTo>
                <a:lnTo>
                  <a:pt x="338412" y="3048"/>
                </a:lnTo>
                <a:lnTo>
                  <a:pt x="393827" y="0"/>
                </a:lnTo>
                <a:close/>
              </a:path>
            </a:pathLst>
          </a:custGeom>
          <a:ln w="9144">
            <a:solidFill>
              <a:srgbClr val="A885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hỗ dành sẵn cho Số hiệu Bản chiếu 11">
            <a:extLst>
              <a:ext uri="{FF2B5EF4-FFF2-40B4-BE49-F238E27FC236}">
                <a16:creationId xmlns:a16="http://schemas.microsoft.com/office/drawing/2014/main" id="{492EF7A9-979D-4947-BF5B-47904F46B5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97</a:t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B61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2603</TotalTime>
  <Words>4444</Words>
  <Application>Microsoft Office PowerPoint</Application>
  <PresentationFormat>On-screen Show (4:3)</PresentationFormat>
  <Paragraphs>733</Paragraphs>
  <Slides>97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07" baseType="lpstr">
      <vt:lpstr>-apple-system</vt:lpstr>
      <vt:lpstr>Arial</vt:lpstr>
      <vt:lpstr>Calibri</vt:lpstr>
      <vt:lpstr>Calibri Light</vt:lpstr>
      <vt:lpstr>Cambria</vt:lpstr>
      <vt:lpstr>Georgia</vt:lpstr>
      <vt:lpstr>Times New Roman</vt:lpstr>
      <vt:lpstr>Wingdings</vt:lpstr>
      <vt:lpstr>Office Theme</vt:lpstr>
      <vt:lpstr>Chủ đề Office</vt:lpstr>
      <vt:lpstr>BASIC WRITING</vt:lpstr>
      <vt:lpstr>Recap on the previous session</vt:lpstr>
      <vt:lpstr>Kaplan’s paper</vt:lpstr>
      <vt:lpstr>LINEARITY </vt:lpstr>
      <vt:lpstr>PowerPoint Presentation</vt:lpstr>
      <vt:lpstr>PowerPoint Presentation</vt:lpstr>
      <vt:lpstr>WARM-UP: LINKING REVISIT</vt:lpstr>
      <vt:lpstr>WARM-UP: LINKING REVISIT - key</vt:lpstr>
      <vt:lpstr>PowerPoint Presentation</vt:lpstr>
      <vt:lpstr>PowerPoint Presentation</vt:lpstr>
      <vt:lpstr>PowerPoint Presentation</vt:lpstr>
      <vt:lpstr>VOCABULARY RECALL </vt:lpstr>
      <vt:lpstr>Use apps ( such as Quizlet) for vocab recalling</vt:lpstr>
      <vt:lpstr>Session 2 – The sentence </vt:lpstr>
      <vt:lpstr>Chapter 1: The sentence</vt:lpstr>
      <vt:lpstr>Finite verbs VS non-finite verbs</vt:lpstr>
      <vt:lpstr>Finite verb forms </vt:lpstr>
      <vt:lpstr>Non-finite verb forms</vt:lpstr>
      <vt:lpstr> Non-finite verb functions </vt:lpstr>
      <vt:lpstr>Exercise application </vt:lpstr>
      <vt:lpstr>Food for thought</vt:lpstr>
      <vt:lpstr>PHRASES AND CLAUSES</vt:lpstr>
      <vt:lpstr>EA – identifying phrases / clauses </vt:lpstr>
      <vt:lpstr>Dependent clauses &amp; independent clauses</vt:lpstr>
      <vt:lpstr>Dependent clause</vt:lpstr>
      <vt:lpstr>Dependent clause</vt:lpstr>
      <vt:lpstr>Independent clause</vt:lpstr>
      <vt:lpstr>Skill practice</vt:lpstr>
      <vt:lpstr>Chapter 2: Types of sentences</vt:lpstr>
      <vt:lpstr>THE SIMPLE SENTENCE</vt:lpstr>
      <vt:lpstr>THE SIMPLE SENTENCE</vt:lpstr>
      <vt:lpstr>THE COMPLEX SENTENCE</vt:lpstr>
      <vt:lpstr>THE COMPOUND SENTENCE</vt:lpstr>
      <vt:lpstr>THE COMPOUND COMPLEX SENTENCE</vt:lpstr>
      <vt:lpstr>CONJUNCTIVE ADVERBS</vt:lpstr>
      <vt:lpstr>Conjunctive adverbs</vt:lpstr>
      <vt:lpstr>Food for thought</vt:lpstr>
      <vt:lpstr>Food for thought</vt:lpstr>
      <vt:lpstr>Food for thought</vt:lpstr>
      <vt:lpstr>Food for thought</vt:lpstr>
      <vt:lpstr>Food for thought</vt:lpstr>
      <vt:lpstr>Food for thought</vt:lpstr>
      <vt:lpstr>Food for thought</vt:lpstr>
      <vt:lpstr>Food for thought</vt:lpstr>
      <vt:lpstr>Also [slightly I]</vt:lpstr>
      <vt:lpstr>Besides [N] </vt:lpstr>
      <vt:lpstr>furthermore [F,A]  </vt:lpstr>
      <vt:lpstr>moreover [A]   </vt:lpstr>
      <vt:lpstr>Furthermore VS Moreover</vt:lpstr>
      <vt:lpstr>Conjunctive adverbs</vt:lpstr>
      <vt:lpstr>SUBORDINATING CONJUNCTIONS</vt:lpstr>
      <vt:lpstr>Semantic Categories of Subordinating Conjunctions </vt:lpstr>
      <vt:lpstr>Subordinating Conjunctions</vt:lpstr>
      <vt:lpstr>Food for thought</vt:lpstr>
      <vt:lpstr>FYI</vt:lpstr>
      <vt:lpstr>Subordinating Conjunctions</vt:lpstr>
      <vt:lpstr>Practice p.37</vt:lpstr>
      <vt:lpstr>Food for thought</vt:lpstr>
      <vt:lpstr>Food for thought</vt:lpstr>
      <vt:lpstr>Subordinating Conjunctions</vt:lpstr>
      <vt:lpstr>Practice p.37</vt:lpstr>
      <vt:lpstr>Subordinating Conjunctions</vt:lpstr>
      <vt:lpstr>Food for thought</vt:lpstr>
      <vt:lpstr>Food for thought</vt:lpstr>
      <vt:lpstr>Food for thought</vt:lpstr>
      <vt:lpstr>Food for thought</vt:lpstr>
      <vt:lpstr>Subordinating Conjunctions</vt:lpstr>
      <vt:lpstr>Food for thought – linearity revisit</vt:lpstr>
      <vt:lpstr>Subordinating Conjunctions</vt:lpstr>
      <vt:lpstr>Relative clauses revisit</vt:lpstr>
      <vt:lpstr>Food for thought</vt:lpstr>
      <vt:lpstr>COORDINATING CONJUNCTIONS</vt:lpstr>
      <vt:lpstr>Coordinating conjunctions (FANBOYS)</vt:lpstr>
      <vt:lpstr>Food for thought</vt:lpstr>
      <vt:lpstr>Food for thought</vt:lpstr>
      <vt:lpstr>Not only but also</vt:lpstr>
      <vt:lpstr>Not only but also</vt:lpstr>
      <vt:lpstr>Inversion with not only …. But also</vt:lpstr>
      <vt:lpstr>Grammar drill</vt:lpstr>
      <vt:lpstr>Exercise application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FOOD FOR THOUGHT</vt:lpstr>
      <vt:lpstr>PowerPoint Presentation</vt:lpstr>
      <vt:lpstr>DEPENDENCY &amp; DOWNGRADING</vt:lpstr>
      <vt:lpstr>Exercise application </vt:lpstr>
      <vt:lpstr>Exercise application </vt:lpstr>
      <vt:lpstr>Fun activity</vt:lpstr>
      <vt:lpstr>FOOD FOR THOUGHT  </vt:lpstr>
      <vt:lpstr>FOOD FOR THOUGHT </vt:lpstr>
      <vt:lpstr>FOOD FOR THOUGHT</vt:lpstr>
      <vt:lpstr> COMBINATION TECHNIQUES</vt:lpstr>
      <vt:lpstr>ABSOLUTE CLAUSE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 CLASS</dc:title>
  <dc:creator>nobody</dc:creator>
  <cp:lastModifiedBy>Trung Lê</cp:lastModifiedBy>
  <cp:revision>91</cp:revision>
  <dcterms:created xsi:type="dcterms:W3CDTF">2022-02-25T05:54:29Z</dcterms:created>
  <dcterms:modified xsi:type="dcterms:W3CDTF">2022-11-08T17:34:44Z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2021-01-10T00:00:00Z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2022-02-25T00:00:00Z</vt:filetime>
  </property>
</Properties>
</file>